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44" r:id="rId2"/>
  </p:sldMasterIdLst>
  <p:notesMasterIdLst>
    <p:notesMasterId r:id="rId32"/>
  </p:notesMasterIdLst>
  <p:sldIdLst>
    <p:sldId id="256" r:id="rId3"/>
    <p:sldId id="257" r:id="rId4"/>
    <p:sldId id="260" r:id="rId5"/>
    <p:sldId id="281" r:id="rId6"/>
    <p:sldId id="282" r:id="rId7"/>
    <p:sldId id="283" r:id="rId8"/>
    <p:sldId id="258" r:id="rId9"/>
    <p:sldId id="284" r:id="rId10"/>
    <p:sldId id="261" r:id="rId11"/>
    <p:sldId id="285" r:id="rId12"/>
    <p:sldId id="262" r:id="rId13"/>
    <p:sldId id="264" r:id="rId14"/>
    <p:sldId id="263" r:id="rId15"/>
    <p:sldId id="267" r:id="rId16"/>
    <p:sldId id="265" r:id="rId17"/>
    <p:sldId id="266" r:id="rId18"/>
    <p:sldId id="268" r:id="rId19"/>
    <p:sldId id="269" r:id="rId20"/>
    <p:sldId id="286" r:id="rId21"/>
    <p:sldId id="270" r:id="rId22"/>
    <p:sldId id="271" r:id="rId23"/>
    <p:sldId id="272" r:id="rId24"/>
    <p:sldId id="273" r:id="rId25"/>
    <p:sldId id="274" r:id="rId26"/>
    <p:sldId id="275" r:id="rId27"/>
    <p:sldId id="276" r:id="rId28"/>
    <p:sldId id="277" r:id="rId29"/>
    <p:sldId id="279" r:id="rId30"/>
    <p:sldId id="28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2A8900-6093-4BFE-B083-63F2275E29E2}">
          <p14:sldIdLst>
            <p14:sldId id="256"/>
            <p14:sldId id="257"/>
            <p14:sldId id="260"/>
            <p14:sldId id="281"/>
            <p14:sldId id="282"/>
            <p14:sldId id="283"/>
            <p14:sldId id="258"/>
            <p14:sldId id="284"/>
            <p14:sldId id="261"/>
            <p14:sldId id="285"/>
            <p14:sldId id="262"/>
            <p14:sldId id="264"/>
            <p14:sldId id="263"/>
            <p14:sldId id="267"/>
            <p14:sldId id="265"/>
            <p14:sldId id="266"/>
            <p14:sldId id="268"/>
            <p14:sldId id="269"/>
            <p14:sldId id="286"/>
            <p14:sldId id="270"/>
            <p14:sldId id="271"/>
            <p14:sldId id="272"/>
            <p14:sldId id="273"/>
            <p14:sldId id="274"/>
            <p14:sldId id="275"/>
            <p14:sldId id="276"/>
            <p14:sldId id="277"/>
            <p14:sldId id="279"/>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7" autoAdjust="0"/>
    <p:restoredTop sz="59908" autoAdjust="0"/>
  </p:normalViewPr>
  <p:slideViewPr>
    <p:cSldViewPr>
      <p:cViewPr varScale="1">
        <p:scale>
          <a:sx n="32" d="100"/>
          <a:sy n="32" d="100"/>
        </p:scale>
        <p:origin x="-159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344D85-90CE-40AC-B775-B37091417EED}" type="datetimeFigureOut">
              <a:rPr lang="en-US" smtClean="0"/>
              <a:t>9/13/2010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637F4F-4BBF-46FC-BD7A-4B7B747E95AF}" type="slidenum">
              <a:rPr lang="en-US" smtClean="0"/>
              <a:t>‹#›</a:t>
            </a:fld>
            <a:endParaRPr lang="en-US"/>
          </a:p>
        </p:txBody>
      </p:sp>
    </p:spTree>
    <p:extLst>
      <p:ext uri="{BB962C8B-B14F-4D97-AF65-F5344CB8AC3E}">
        <p14:creationId xmlns:p14="http://schemas.microsoft.com/office/powerpoint/2010/main" val="130108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 all, thank </a:t>
            </a:r>
            <a:r>
              <a:rPr lang="en-US" dirty="0" smtClean="0"/>
              <a:t>you for coming.  I’m Cade</a:t>
            </a:r>
            <a:r>
              <a:rPr lang="en-US" baseline="0" dirty="0" smtClean="0"/>
              <a:t> Roux, I’ve been designing and building software for over 17 years and hopefully I’m going to show you some techniques which can save you time and effort and make your systems better in a lot of different ways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a:t>
            </a:fld>
            <a:endParaRPr lang="en-US"/>
          </a:p>
        </p:txBody>
      </p:sp>
    </p:spTree>
    <p:extLst>
      <p:ext uri="{BB962C8B-B14F-4D97-AF65-F5344CB8AC3E}">
        <p14:creationId xmlns:p14="http://schemas.microsoft.com/office/powerpoint/2010/main" val="255815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what I am going to be talking about is just effective use of features which have been around</a:t>
            </a:r>
            <a:r>
              <a:rPr lang="en-US" baseline="0" dirty="0" smtClean="0"/>
              <a:t> a long time to solve problems which have been around for a long time in a consistent, simple and coherent fashion.</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10</a:t>
            </a:fld>
            <a:endParaRPr lang="en-US"/>
          </a:p>
        </p:txBody>
      </p:sp>
    </p:spTree>
    <p:extLst>
      <p:ext uri="{BB962C8B-B14F-4D97-AF65-F5344CB8AC3E}">
        <p14:creationId xmlns:p14="http://schemas.microsoft.com/office/powerpoint/2010/main" val="1256515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lay out some simple database ground rules for this demo.  Schemas are simply a container within a database, a feature added in SQL Server</a:t>
            </a:r>
            <a:r>
              <a:rPr lang="en-US" baseline="0" dirty="0" smtClean="0"/>
              <a:t> 2005</a:t>
            </a:r>
            <a:r>
              <a:rPr lang="en-US" dirty="0" smtClean="0"/>
              <a:t>.  </a:t>
            </a:r>
            <a:r>
              <a:rPr lang="en-US" baseline="0" dirty="0" smtClean="0"/>
              <a:t>I’m simply going to have one schema for “user” data – Demo.  I’m going to have a schema called </a:t>
            </a:r>
            <a:r>
              <a:rPr lang="en-US" baseline="0" dirty="0" err="1" smtClean="0"/>
              <a:t>DBMeta</a:t>
            </a:r>
            <a:r>
              <a:rPr lang="en-US" baseline="0" dirty="0" smtClean="0"/>
              <a:t> for some general metadata utilities and a schema called </a:t>
            </a:r>
            <a:r>
              <a:rPr lang="en-US" baseline="0" dirty="0" err="1" smtClean="0"/>
              <a:t>DBHealth</a:t>
            </a:r>
            <a:r>
              <a:rPr lang="en-US" baseline="0" dirty="0" smtClean="0"/>
              <a:t> which will contain things which depend upon </a:t>
            </a:r>
            <a:r>
              <a:rPr lang="en-US" baseline="0" dirty="0" err="1" smtClean="0"/>
              <a:t>DBMeta</a:t>
            </a:r>
            <a:r>
              <a:rPr lang="en-US" baseline="0" dirty="0" smtClean="0"/>
              <a:t>.  So if you were to do something like this in your own database, </a:t>
            </a:r>
            <a:r>
              <a:rPr lang="en-US" baseline="0" dirty="0" err="1" smtClean="0"/>
              <a:t>DBMeta</a:t>
            </a:r>
            <a:r>
              <a:rPr lang="en-US" baseline="0" dirty="0" smtClean="0"/>
              <a:t> is standalone and </a:t>
            </a:r>
            <a:r>
              <a:rPr lang="en-US" baseline="0" dirty="0" err="1" smtClean="0"/>
              <a:t>DBHealth</a:t>
            </a:r>
            <a:r>
              <a:rPr lang="en-US" baseline="0" dirty="0" smtClean="0"/>
              <a:t> would require </a:t>
            </a:r>
            <a:r>
              <a:rPr lang="en-US" baseline="0" dirty="0" err="1" smtClean="0"/>
              <a:t>DBMeta</a:t>
            </a:r>
            <a:r>
              <a:rPr lang="en-US" baseline="0" dirty="0" smtClean="0"/>
              <a:t> to exist and provide those services.  You want to avoid building anything with circular dependencies – that’s certainly possible in SQL Server, so you need to keep a clear conceptual model and manage this yourself.  It will only be apparent when you go to deploy and script and the object give warnings that their dependencies don’t exist.  You could probably use metadata techniques to detect cycles in a directed dependency graph you could extract from the metadata</a:t>
            </a:r>
            <a:r>
              <a:rPr lang="en-US" baseline="0" dirty="0" smtClean="0"/>
              <a:t>.</a:t>
            </a:r>
          </a:p>
          <a:p>
            <a:endParaRPr lang="en-US" baseline="0" dirty="0" smtClean="0"/>
          </a:p>
          <a:p>
            <a:r>
              <a:rPr lang="en-US" baseline="0" dirty="0" smtClean="0"/>
              <a:t>Run Script LT-01.sql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11</a:t>
            </a:fld>
            <a:endParaRPr lang="en-US"/>
          </a:p>
        </p:txBody>
      </p:sp>
    </p:spTree>
    <p:extLst>
      <p:ext uri="{BB962C8B-B14F-4D97-AF65-F5344CB8AC3E}">
        <p14:creationId xmlns:p14="http://schemas.microsoft.com/office/powerpoint/2010/main" val="372336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assume a pretty basic SQL Server platform for this demo: tables (with indexes) in schemas, views on top of tables, and stored procedures using those tables and views.  I’m not </a:t>
            </a:r>
            <a:r>
              <a:rPr lang="en-US" baseline="0" dirty="0" smtClean="0"/>
              <a:t>really going </a:t>
            </a:r>
            <a:r>
              <a:rPr lang="en-US" baseline="0" dirty="0" smtClean="0"/>
              <a:t>to address user-defined functions, but these techniques can also be used there.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12</a:t>
            </a:fld>
            <a:endParaRPr lang="en-US"/>
          </a:p>
        </p:txBody>
      </p:sp>
    </p:spTree>
    <p:extLst>
      <p:ext uri="{BB962C8B-B14F-4D97-AF65-F5344CB8AC3E}">
        <p14:creationId xmlns:p14="http://schemas.microsoft.com/office/powerpoint/2010/main" val="2669080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SQL Server provides basic metadata services required by the relational</a:t>
            </a:r>
            <a:r>
              <a:rPr lang="en-US" baseline="0" dirty="0" smtClean="0"/>
              <a:t> model.  This is the active online catalog required by </a:t>
            </a:r>
            <a:r>
              <a:rPr lang="en-US" baseline="0" dirty="0" err="1" smtClean="0"/>
              <a:t>Codd</a:t>
            </a:r>
            <a:r>
              <a:rPr lang="en-US" baseline="0" dirty="0" smtClean="0"/>
              <a:t>.  You have the INFORMATION_SCHEMA which has been standardized by ANSI, and there </a:t>
            </a:r>
            <a:r>
              <a:rPr lang="en-US" baseline="0" dirty="0" smtClean="0"/>
              <a:t>are also the </a:t>
            </a:r>
            <a:r>
              <a:rPr lang="en-US" baseline="0" dirty="0" smtClean="0"/>
              <a:t>proprietary versions which have shifted around a little over the years with the different versions.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13</a:t>
            </a:fld>
            <a:endParaRPr lang="en-US"/>
          </a:p>
        </p:txBody>
      </p:sp>
    </p:spTree>
    <p:extLst>
      <p:ext uri="{BB962C8B-B14F-4D97-AF65-F5344CB8AC3E}">
        <p14:creationId xmlns:p14="http://schemas.microsoft.com/office/powerpoint/2010/main" val="247079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systems, the built-in metadata is kind of limited.  Say you need to categorized every table</a:t>
            </a:r>
            <a:r>
              <a:rPr lang="en-US" baseline="0" dirty="0" smtClean="0"/>
              <a:t> into different types, or you need to make a list of stored </a:t>
            </a:r>
            <a:r>
              <a:rPr lang="en-US" baseline="0" dirty="0" err="1" smtClean="0"/>
              <a:t>procs</a:t>
            </a:r>
            <a:r>
              <a:rPr lang="en-US" baseline="0" dirty="0" smtClean="0"/>
              <a:t> or some kind of dependency tracking which isn’t really part of a traditional database schema element like a constraint or something.</a:t>
            </a:r>
          </a:p>
          <a:p>
            <a:endParaRPr lang="en-US" baseline="0" dirty="0" smtClean="0"/>
          </a:p>
          <a:p>
            <a:r>
              <a:rPr lang="en-US" baseline="0" dirty="0" smtClean="0"/>
              <a:t>You could make tables and design whole systems for tracking that.  One problem with that is you either have to use DDL triggers or manual maintenance to ensure it stays updated when a table is added or removed.</a:t>
            </a:r>
          </a:p>
          <a:p>
            <a:endParaRPr lang="en-US" baseline="0" dirty="0" smtClean="0"/>
          </a:p>
          <a:p>
            <a:r>
              <a:rPr lang="en-US" dirty="0" smtClean="0"/>
              <a:t>So in </a:t>
            </a:r>
            <a:r>
              <a:rPr lang="en-US" dirty="0" smtClean="0"/>
              <a:t>addition to</a:t>
            </a:r>
            <a:r>
              <a:rPr lang="en-US" baseline="0" dirty="0" smtClean="0"/>
              <a:t> the built-in metadata</a:t>
            </a:r>
            <a:r>
              <a:rPr lang="en-US" dirty="0" smtClean="0"/>
              <a:t>, </a:t>
            </a:r>
            <a:r>
              <a:rPr lang="en-US" dirty="0" smtClean="0"/>
              <a:t>you’ve </a:t>
            </a:r>
            <a:r>
              <a:rPr lang="en-US" dirty="0" smtClean="0"/>
              <a:t>also got </a:t>
            </a:r>
            <a:r>
              <a:rPr lang="en-US" dirty="0" smtClean="0"/>
              <a:t>very powerful ad-hoc extended properties which can be attached to most objects</a:t>
            </a:r>
            <a:r>
              <a:rPr lang="en-US" baseline="0" dirty="0" smtClean="0"/>
              <a:t> in the database</a:t>
            </a:r>
            <a:r>
              <a:rPr lang="en-US" dirty="0" smtClean="0"/>
              <a:t>.  I am only going to be using</a:t>
            </a:r>
            <a:r>
              <a:rPr lang="en-US" baseline="0" dirty="0" smtClean="0"/>
              <a:t> character strings (</a:t>
            </a:r>
            <a:r>
              <a:rPr lang="en-US" baseline="0" dirty="0" err="1" smtClean="0"/>
              <a:t>varchar</a:t>
            </a:r>
            <a:r>
              <a:rPr lang="en-US" baseline="0" dirty="0" smtClean="0"/>
              <a:t>) in my extended properties.  In actual fact, you can use ANYTHING (</a:t>
            </a:r>
            <a:r>
              <a:rPr lang="en-US" baseline="0" dirty="0" err="1" smtClean="0"/>
              <a:t>sql_variant</a:t>
            </a:r>
            <a:r>
              <a:rPr lang="en-US" baseline="0" dirty="0" smtClean="0"/>
              <a:t>) in extended properties (up to 7500 bytes of data).</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14</a:t>
            </a:fld>
            <a:endParaRPr lang="en-US"/>
          </a:p>
        </p:txBody>
      </p:sp>
    </p:spTree>
    <p:extLst>
      <p:ext uri="{BB962C8B-B14F-4D97-AF65-F5344CB8AC3E}">
        <p14:creationId xmlns:p14="http://schemas.microsoft.com/office/powerpoint/2010/main" val="149718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sys.extended_properties</a:t>
            </a:r>
            <a:r>
              <a:rPr lang="en-US" dirty="0" smtClean="0"/>
              <a:t> is a convenient view, but it</a:t>
            </a:r>
            <a:r>
              <a:rPr lang="en-US" baseline="0" dirty="0" smtClean="0"/>
              <a:t> doesn’t expose everything in really useful form.  This view on </a:t>
            </a:r>
            <a:r>
              <a:rPr lang="en-US" baseline="0" dirty="0" smtClean="0"/>
              <a:t>top </a:t>
            </a:r>
            <a:r>
              <a:rPr lang="en-US" baseline="0" dirty="0" smtClean="0"/>
              <a:t>helps.  It might seem to be a lot of special cases, but that’s the same way you have to use </a:t>
            </a:r>
            <a:r>
              <a:rPr lang="en-US" baseline="0" dirty="0" err="1" smtClean="0"/>
              <a:t>sys.extended_properties</a:t>
            </a:r>
            <a:r>
              <a:rPr lang="en-US" baseline="0" dirty="0" smtClean="0"/>
              <a:t> anyway</a:t>
            </a:r>
            <a:r>
              <a:rPr lang="en-US" baseline="0" dirty="0" smtClean="0"/>
              <a:t>.</a:t>
            </a:r>
          </a:p>
          <a:p>
            <a:endParaRPr lang="en-US" baseline="0" dirty="0" smtClean="0"/>
          </a:p>
          <a:p>
            <a:r>
              <a:rPr lang="en-US" baseline="0" dirty="0" smtClean="0"/>
              <a:t>Run Script LT-02.sql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15</a:t>
            </a:fld>
            <a:endParaRPr lang="en-US"/>
          </a:p>
        </p:txBody>
      </p:sp>
    </p:spTree>
    <p:extLst>
      <p:ext uri="{BB962C8B-B14F-4D97-AF65-F5344CB8AC3E}">
        <p14:creationId xmlns:p14="http://schemas.microsoft.com/office/powerpoint/2010/main" val="16384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SPs simplify</a:t>
            </a:r>
            <a:r>
              <a:rPr lang="en-US" baseline="0" dirty="0" smtClean="0"/>
              <a:t> calling the underlying SPs</a:t>
            </a:r>
            <a:r>
              <a:rPr lang="en-US" baseline="0" dirty="0" smtClean="0"/>
              <a:t>.  I built this on top of a table-valued function to eliminate repeating some code.</a:t>
            </a:r>
          </a:p>
          <a:p>
            <a:endParaRPr lang="en-US" baseline="0" dirty="0" smtClean="0"/>
          </a:p>
          <a:p>
            <a:r>
              <a:rPr lang="en-US" baseline="0" dirty="0" smtClean="0"/>
              <a:t>Run Script LT-03.sql</a:t>
            </a:r>
          </a:p>
        </p:txBody>
      </p:sp>
      <p:sp>
        <p:nvSpPr>
          <p:cNvPr id="4" name="Slide Number Placeholder 3"/>
          <p:cNvSpPr>
            <a:spLocks noGrp="1"/>
          </p:cNvSpPr>
          <p:nvPr>
            <p:ph type="sldNum" sz="quarter" idx="10"/>
          </p:nvPr>
        </p:nvSpPr>
        <p:spPr/>
        <p:txBody>
          <a:bodyPr/>
          <a:lstStyle/>
          <a:p>
            <a:fld id="{90637F4F-4BBF-46FC-BD7A-4B7B747E95AF}" type="slidenum">
              <a:rPr lang="en-US" smtClean="0"/>
              <a:t>16</a:t>
            </a:fld>
            <a:endParaRPr lang="en-US"/>
          </a:p>
        </p:txBody>
      </p:sp>
    </p:spTree>
    <p:extLst>
      <p:ext uri="{BB962C8B-B14F-4D97-AF65-F5344CB8AC3E}">
        <p14:creationId xmlns:p14="http://schemas.microsoft.com/office/powerpoint/2010/main" val="275647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some simple tools we now have an easier way of dealing with the metadata in the extended properties</a:t>
            </a:r>
          </a:p>
          <a:p>
            <a:r>
              <a:rPr lang="en-US" dirty="0" smtClean="0"/>
              <a:t>This can be expanded at will to join regular base metadata information, PIVOT with the property information and combine them in interesting ways</a:t>
            </a:r>
          </a:p>
          <a:p>
            <a:r>
              <a:rPr lang="en-US" dirty="0" smtClean="0"/>
              <a:t>For instance, say your question was “I want to see </a:t>
            </a:r>
            <a:r>
              <a:rPr lang="en-US" dirty="0" err="1" smtClean="0"/>
              <a:t>NULLability</a:t>
            </a:r>
            <a:r>
              <a:rPr lang="en-US" dirty="0" smtClean="0"/>
              <a:t> (base metadata) of all money (base metadata) columns in tables in the Accounts subsystem (extended property) which have not been marked as reviewed. (extended property)” You can do that.</a:t>
            </a:r>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17</a:t>
            </a:fld>
            <a:endParaRPr lang="en-US"/>
          </a:p>
        </p:txBody>
      </p:sp>
    </p:spTree>
    <p:extLst>
      <p:ext uri="{BB962C8B-B14F-4D97-AF65-F5344CB8AC3E}">
        <p14:creationId xmlns:p14="http://schemas.microsoft.com/office/powerpoint/2010/main" val="181810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on to trying to enable</a:t>
            </a:r>
            <a:r>
              <a:rPr lang="en-US" baseline="0" dirty="0" smtClean="0"/>
              <a:t> some way of looking for problems in the database – mainly design and implementation problems.  I’m assuming that the database is doing everything you have told it – so it’s enforcing referential integrity where you’ve specified.  But we’re talking meta – so, for instance, can it tell you all the tables you’ve forgotten to enforce referential integrity even though you have a primary key?</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18</a:t>
            </a:fld>
            <a:endParaRPr lang="en-US"/>
          </a:p>
        </p:txBody>
      </p:sp>
    </p:spTree>
    <p:extLst>
      <p:ext uri="{BB962C8B-B14F-4D97-AF65-F5344CB8AC3E}">
        <p14:creationId xmlns:p14="http://schemas.microsoft.com/office/powerpoint/2010/main" val="1634483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Script LT-Demo-01.sql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19</a:t>
            </a:fld>
            <a:endParaRPr lang="en-US"/>
          </a:p>
        </p:txBody>
      </p:sp>
    </p:spTree>
    <p:extLst>
      <p:ext uri="{BB962C8B-B14F-4D97-AF65-F5344CB8AC3E}">
        <p14:creationId xmlns:p14="http://schemas.microsoft.com/office/powerpoint/2010/main" val="295040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Archimedes is</a:t>
            </a:r>
            <a:r>
              <a:rPr lang="en-US" baseline="0" dirty="0" smtClean="0"/>
              <a:t> often associated with work with simple machines and this quote about the lever is attributed to him.  With an appropriate tool, you can magnify your strengths and free up time to concentrate on less tractable problems.  The analogy with the lever does break down – with a lever, you use a </a:t>
            </a:r>
            <a:r>
              <a:rPr lang="en-US" baseline="0" dirty="0" smtClean="0"/>
              <a:t>smaller force </a:t>
            </a:r>
            <a:r>
              <a:rPr lang="en-US" baseline="0" dirty="0" smtClean="0"/>
              <a:t>through a larger distance – with the techniques in this talk, you should use less effort and less time!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a:t>
            </a:fld>
            <a:endParaRPr lang="en-US"/>
          </a:p>
        </p:txBody>
      </p:sp>
    </p:spTree>
    <p:extLst>
      <p:ext uri="{BB962C8B-B14F-4D97-AF65-F5344CB8AC3E}">
        <p14:creationId xmlns:p14="http://schemas.microsoft.com/office/powerpoint/2010/main" val="186590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make up some rules and try to start checking the database using the metadata.  These are arbitrarily chosen as</a:t>
            </a:r>
            <a:r>
              <a:rPr lang="en-US" baseline="0" dirty="0" smtClean="0"/>
              <a:t> examples, but they’re real-world </a:t>
            </a:r>
            <a:r>
              <a:rPr lang="en-US" baseline="0" dirty="0" smtClean="0"/>
              <a:t>examples.</a:t>
            </a:r>
          </a:p>
          <a:p>
            <a:endParaRPr lang="en-US" baseline="0" dirty="0" smtClean="0"/>
          </a:p>
          <a:p>
            <a:r>
              <a:rPr lang="en-US" baseline="0" dirty="0" smtClean="0"/>
              <a:t>Rule #1 is that we’re </a:t>
            </a:r>
            <a:r>
              <a:rPr lang="en-US" baseline="0" dirty="0" smtClean="0"/>
              <a:t>going to specify that the database objects are documented beyond just </a:t>
            </a:r>
            <a:r>
              <a:rPr lang="en-US" baseline="0" dirty="0" smtClean="0"/>
              <a:t>having the standard </a:t>
            </a:r>
            <a:r>
              <a:rPr lang="en-US" baseline="0" dirty="0" err="1" smtClean="0"/>
              <a:t>MS_Description</a:t>
            </a:r>
            <a:r>
              <a:rPr lang="en-US" baseline="0" dirty="0" smtClean="0"/>
              <a:t>.  We </a:t>
            </a:r>
            <a:r>
              <a:rPr lang="en-US" baseline="0" dirty="0" smtClean="0"/>
              <a:t>want every table to be identified with a SUBSYSTEM.  Say you have a largish system, and you need an HR subsystem and an ACCOUNTING subsystem within the same database.  You might use schemas for this or a prefix naming system, so it’s kind of self-documenting, but let’s say you didn’t and you need to retro fit this to help organize and inventory your </a:t>
            </a:r>
            <a:r>
              <a:rPr lang="en-US" baseline="0" dirty="0" smtClean="0"/>
              <a:t>database.</a:t>
            </a:r>
          </a:p>
          <a:p>
            <a:endParaRPr lang="en-US" baseline="0" dirty="0" smtClean="0"/>
          </a:p>
          <a:p>
            <a:r>
              <a:rPr lang="en-US" baseline="0" dirty="0" smtClean="0"/>
              <a:t>Rule #2 is that say that </a:t>
            </a:r>
            <a:r>
              <a:rPr lang="en-US" baseline="0" dirty="0" smtClean="0"/>
              <a:t>if you have a unique index, you want to know if any of those columns are </a:t>
            </a:r>
            <a:r>
              <a:rPr lang="en-US" baseline="0" dirty="0" err="1" smtClean="0"/>
              <a:t>nullable</a:t>
            </a:r>
            <a:r>
              <a:rPr lang="en-US" baseline="0" dirty="0" smtClean="0"/>
              <a:t>.  This should be a pretty rare possibility, but SQL Server allows it</a:t>
            </a:r>
            <a:r>
              <a:rPr lang="en-US" baseline="0" dirty="0" smtClean="0"/>
              <a:t>.</a:t>
            </a:r>
          </a:p>
          <a:p>
            <a:endParaRPr lang="en-US" baseline="0" dirty="0" smtClean="0"/>
          </a:p>
          <a:p>
            <a:r>
              <a:rPr lang="en-US" baseline="0" dirty="0" smtClean="0"/>
              <a:t>Rule #3 is that we </a:t>
            </a:r>
            <a:r>
              <a:rPr lang="en-US" baseline="0" dirty="0" smtClean="0"/>
              <a:t>want to look for short character columns which don’t need the overhead of </a:t>
            </a:r>
            <a:r>
              <a:rPr lang="en-US" baseline="0" dirty="0" err="1" smtClean="0"/>
              <a:t>varchar</a:t>
            </a:r>
            <a:r>
              <a:rPr lang="en-US" baseline="0" dirty="0" smtClean="0"/>
              <a:t>.</a:t>
            </a:r>
          </a:p>
          <a:p>
            <a:endParaRPr lang="en-US" baseline="0" dirty="0" smtClean="0"/>
          </a:p>
          <a:p>
            <a:r>
              <a:rPr lang="en-US" baseline="0" dirty="0" smtClean="0"/>
              <a:t>Finally</a:t>
            </a:r>
            <a:r>
              <a:rPr lang="en-US" baseline="0" dirty="0" smtClean="0"/>
              <a:t>, </a:t>
            </a:r>
            <a:r>
              <a:rPr lang="en-US" baseline="0" dirty="0" smtClean="0"/>
              <a:t>for Rule #0, we </a:t>
            </a:r>
            <a:r>
              <a:rPr lang="en-US" baseline="0" dirty="0" smtClean="0"/>
              <a:t>want to go back and say, let’s only check these rules on schemas that we want to manage.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20</a:t>
            </a:fld>
            <a:endParaRPr lang="en-US"/>
          </a:p>
        </p:txBody>
      </p:sp>
    </p:spTree>
    <p:extLst>
      <p:ext uri="{BB962C8B-B14F-4D97-AF65-F5344CB8AC3E}">
        <p14:creationId xmlns:p14="http://schemas.microsoft.com/office/powerpoint/2010/main" val="225789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simply make a view </a:t>
            </a:r>
            <a:r>
              <a:rPr lang="en-US" dirty="0" err="1" smtClean="0"/>
              <a:t>DBHealth.MonitoredSchemas</a:t>
            </a:r>
            <a:endParaRPr lang="en-US" dirty="0" smtClean="0"/>
          </a:p>
          <a:p>
            <a:endParaRPr lang="en-US" dirty="0" smtClean="0"/>
          </a:p>
          <a:p>
            <a:r>
              <a:rPr lang="en-US" dirty="0" smtClean="0"/>
              <a:t>We’ll need to remember to use this view when</a:t>
            </a:r>
            <a:r>
              <a:rPr lang="en-US" baseline="0" dirty="0" smtClean="0"/>
              <a:t> ever we are looking at objects to make sure they are in a monitored schema</a:t>
            </a:r>
            <a:endParaRPr lang="en-US" dirty="0" smtClean="0"/>
          </a:p>
          <a:p>
            <a:endParaRPr lang="en-US" dirty="0" smtClean="0"/>
          </a:p>
          <a:p>
            <a:r>
              <a:rPr lang="en-US" dirty="0" smtClean="0"/>
              <a:t>You could make a whole layer of views which filter through this, of course</a:t>
            </a:r>
          </a:p>
          <a:p>
            <a:endParaRPr lang="en-US" dirty="0" smtClean="0"/>
          </a:p>
          <a:p>
            <a:r>
              <a:rPr lang="en-US" dirty="0" smtClean="0"/>
              <a:t>So </a:t>
            </a:r>
            <a:r>
              <a:rPr lang="en-US" dirty="0" smtClean="0"/>
              <a:t>let’s look at the view</a:t>
            </a:r>
            <a:r>
              <a:rPr lang="en-US" dirty="0" smtClean="0"/>
              <a:t>.</a:t>
            </a:r>
          </a:p>
          <a:p>
            <a:endParaRPr lang="en-US" dirty="0" smtClean="0"/>
          </a:p>
          <a:p>
            <a:r>
              <a:rPr lang="en-US" dirty="0" smtClean="0"/>
              <a:t>Run Script LT-04.sql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21</a:t>
            </a:fld>
            <a:endParaRPr lang="en-US"/>
          </a:p>
        </p:txBody>
      </p:sp>
    </p:spTree>
    <p:extLst>
      <p:ext uri="{BB962C8B-B14F-4D97-AF65-F5344CB8AC3E}">
        <p14:creationId xmlns:p14="http://schemas.microsoft.com/office/powerpoint/2010/main" val="862351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write the</a:t>
            </a:r>
            <a:r>
              <a:rPr lang="en-US" baseline="0" dirty="0" smtClean="0"/>
              <a:t> query in ad hoc form.  Then </a:t>
            </a:r>
            <a:r>
              <a:rPr lang="en-US" baseline="0" dirty="0" err="1" smtClean="0"/>
              <a:t>productionize</a:t>
            </a:r>
            <a:r>
              <a:rPr lang="en-US" baseline="0" dirty="0" smtClean="0"/>
              <a:t> it into an SP</a:t>
            </a:r>
            <a:r>
              <a:rPr lang="en-US" baseline="0" dirty="0" smtClean="0"/>
              <a:t>.</a:t>
            </a:r>
          </a:p>
          <a:p>
            <a:r>
              <a:rPr lang="en-US" baseline="0" dirty="0" smtClean="0"/>
              <a:t>Run Script LT-05.sql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22</a:t>
            </a:fld>
            <a:endParaRPr lang="en-US"/>
          </a:p>
        </p:txBody>
      </p:sp>
    </p:spTree>
    <p:extLst>
      <p:ext uri="{BB962C8B-B14F-4D97-AF65-F5344CB8AC3E}">
        <p14:creationId xmlns:p14="http://schemas.microsoft.com/office/powerpoint/2010/main" val="116924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 write the</a:t>
            </a:r>
            <a:r>
              <a:rPr lang="en-US" baseline="0" dirty="0" smtClean="0"/>
              <a:t> query in ad hoc form.  Then </a:t>
            </a:r>
            <a:r>
              <a:rPr lang="en-US" baseline="0" dirty="0" err="1" smtClean="0"/>
              <a:t>productionize</a:t>
            </a:r>
            <a:r>
              <a:rPr lang="en-US" baseline="0" dirty="0" smtClean="0"/>
              <a:t> it into an SP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Run Script LT-06.sql</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23</a:t>
            </a:fld>
            <a:endParaRPr lang="en-US"/>
          </a:p>
        </p:txBody>
      </p:sp>
    </p:spTree>
    <p:extLst>
      <p:ext uri="{BB962C8B-B14F-4D97-AF65-F5344CB8AC3E}">
        <p14:creationId xmlns:p14="http://schemas.microsoft.com/office/powerpoint/2010/main" val="388098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 write the</a:t>
            </a:r>
            <a:r>
              <a:rPr lang="en-US" baseline="0" dirty="0" smtClean="0"/>
              <a:t> query in ad hoc form.  Then </a:t>
            </a:r>
            <a:r>
              <a:rPr lang="en-US" baseline="0" dirty="0" err="1" smtClean="0"/>
              <a:t>productionize</a:t>
            </a:r>
            <a:r>
              <a:rPr lang="en-US" baseline="0" dirty="0" smtClean="0"/>
              <a:t> it into an SP.</a:t>
            </a:r>
            <a:endParaRPr lang="en-US" dirty="0" smtClean="0"/>
          </a:p>
          <a:p>
            <a:endParaRPr lang="en-US" dirty="0" smtClean="0"/>
          </a:p>
          <a:p>
            <a:r>
              <a:rPr lang="en-US" dirty="0" smtClean="0"/>
              <a:t>Run Script LT-07.sql</a:t>
            </a:r>
          </a:p>
        </p:txBody>
      </p:sp>
      <p:sp>
        <p:nvSpPr>
          <p:cNvPr id="4" name="Slide Number Placeholder 3"/>
          <p:cNvSpPr>
            <a:spLocks noGrp="1"/>
          </p:cNvSpPr>
          <p:nvPr>
            <p:ph type="sldNum" sz="quarter" idx="10"/>
          </p:nvPr>
        </p:nvSpPr>
        <p:spPr/>
        <p:txBody>
          <a:bodyPr/>
          <a:lstStyle/>
          <a:p>
            <a:fld id="{90637F4F-4BBF-46FC-BD7A-4B7B747E95AF}" type="slidenum">
              <a:rPr lang="en-US" smtClean="0"/>
              <a:t>24</a:t>
            </a:fld>
            <a:endParaRPr lang="en-US"/>
          </a:p>
        </p:txBody>
      </p:sp>
    </p:spTree>
    <p:extLst>
      <p:ext uri="{BB962C8B-B14F-4D97-AF65-F5344CB8AC3E}">
        <p14:creationId xmlns:p14="http://schemas.microsoft.com/office/powerpoint/2010/main" val="1778601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change that one a little bit, since it’s finding something we don’t want to change</a:t>
            </a:r>
            <a:r>
              <a:rPr lang="en-US" baseline="0" dirty="0" smtClean="0"/>
              <a:t> and there’s nothing like false </a:t>
            </a:r>
            <a:r>
              <a:rPr lang="en-US" baseline="0" dirty="0" smtClean="0"/>
              <a:t>positives </a:t>
            </a:r>
            <a:r>
              <a:rPr lang="en-US" baseline="0" dirty="0" smtClean="0"/>
              <a:t>to make a warning system easily ignorable</a:t>
            </a:r>
            <a:r>
              <a:rPr lang="en-US" baseline="0" dirty="0" smtClean="0"/>
              <a:t>.</a:t>
            </a:r>
          </a:p>
          <a:p>
            <a:endParaRPr lang="en-US" baseline="0" dirty="0" smtClean="0"/>
          </a:p>
          <a:p>
            <a:r>
              <a:rPr lang="en-US" baseline="0" dirty="0" smtClean="0"/>
              <a:t>Run Script LT-08.sql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25</a:t>
            </a:fld>
            <a:endParaRPr lang="en-US"/>
          </a:p>
        </p:txBody>
      </p:sp>
    </p:spTree>
    <p:extLst>
      <p:ext uri="{BB962C8B-B14F-4D97-AF65-F5344CB8AC3E}">
        <p14:creationId xmlns:p14="http://schemas.microsoft.com/office/powerpoint/2010/main" val="195597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a bunch of rules.  Great! How do we organize them?</a:t>
            </a:r>
            <a:r>
              <a:rPr lang="en-US" baseline="0" dirty="0" smtClean="0"/>
              <a:t>  </a:t>
            </a:r>
            <a:r>
              <a:rPr lang="en-US" dirty="0" smtClean="0"/>
              <a:t>Could we put them in individual views or procedures to make them easy to use?  Then make a master procedure which runs them all.</a:t>
            </a:r>
            <a:r>
              <a:rPr lang="en-US" baseline="0" dirty="0" smtClean="0"/>
              <a:t>  </a:t>
            </a:r>
            <a:r>
              <a:rPr lang="en-US" dirty="0" smtClean="0"/>
              <a:t>But we’d need to make a list of all the procedures.  But what did we say (don’t make more tables to keep track of tables!)?  Let’s use the metadata to tag the procedures!  We’ll mark the procedures  We’ll categorize the procedures.</a:t>
            </a:r>
            <a:r>
              <a:rPr lang="en-US" baseline="0" dirty="0" smtClean="0"/>
              <a:t>  </a:t>
            </a:r>
            <a:r>
              <a:rPr lang="en-US" dirty="0" smtClean="0"/>
              <a:t>We’ll be able to look for all the marked procedures and run them in an automated fashion – no new tables, limited maintenance!</a:t>
            </a:r>
          </a:p>
          <a:p>
            <a:endParaRPr lang="en-US" dirty="0" smtClean="0"/>
          </a:p>
          <a:p>
            <a:r>
              <a:rPr lang="en-US" dirty="0" smtClean="0"/>
              <a:t>Let’s see how to do this</a:t>
            </a:r>
            <a:r>
              <a:rPr lang="en-US" dirty="0" smtClean="0"/>
              <a:t>.</a:t>
            </a:r>
          </a:p>
          <a:p>
            <a:endParaRPr lang="en-US" dirty="0" smtClean="0"/>
          </a:p>
          <a:p>
            <a:r>
              <a:rPr lang="en-US" dirty="0" smtClean="0"/>
              <a:t>Run Script LT-09.sql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26</a:t>
            </a:fld>
            <a:endParaRPr lang="en-US"/>
          </a:p>
        </p:txBody>
      </p:sp>
    </p:spTree>
    <p:extLst>
      <p:ext uri="{BB962C8B-B14F-4D97-AF65-F5344CB8AC3E}">
        <p14:creationId xmlns:p14="http://schemas.microsoft.com/office/powerpoint/2010/main" val="2098398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can get all kinds of ideas for rules.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27</a:t>
            </a:fld>
            <a:endParaRPr lang="en-US"/>
          </a:p>
        </p:txBody>
      </p:sp>
    </p:spTree>
    <p:extLst>
      <p:ext uri="{BB962C8B-B14F-4D97-AF65-F5344CB8AC3E}">
        <p14:creationId xmlns:p14="http://schemas.microsoft.com/office/powerpoint/2010/main" val="421891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Monitoring</a:t>
            </a:r>
            <a:r>
              <a:rPr lang="en-US" baseline="0" dirty="0" smtClean="0"/>
              <a:t> in .NET – </a:t>
            </a:r>
            <a:r>
              <a:rPr lang="en-US" baseline="0" dirty="0" err="1" smtClean="0"/>
              <a:t>HealthMonitorForm</a:t>
            </a:r>
            <a:endParaRPr lang="en-US" baseline="0" dirty="0" smtClean="0"/>
          </a:p>
          <a:p>
            <a:endParaRPr lang="en-US" baseline="0" dirty="0" smtClean="0"/>
          </a:p>
          <a:p>
            <a:r>
              <a:rPr lang="en-US" baseline="0" dirty="0" smtClean="0"/>
              <a:t>Code Generation in T-SQL – LT-Demo-02.sql, LT-Demo-03.sql, LT-Demo-04.sql</a:t>
            </a:r>
          </a:p>
          <a:p>
            <a:endParaRPr lang="en-US" baseline="0" dirty="0" smtClean="0"/>
          </a:p>
          <a:p>
            <a:r>
              <a:rPr lang="en-US" baseline="0" dirty="0" smtClean="0"/>
              <a:t>Code Generation in T4 – </a:t>
            </a:r>
            <a:r>
              <a:rPr lang="en-US" baseline="0" dirty="0" err="1" smtClean="0"/>
              <a:t>DemoApp</a:t>
            </a:r>
            <a:r>
              <a:rPr lang="en-US" baseline="0" dirty="0" smtClean="0"/>
              <a:t> – GenerateLookups.tt, DumpLookups.tt</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28</a:t>
            </a:fld>
            <a:endParaRPr lang="en-US"/>
          </a:p>
        </p:txBody>
      </p:sp>
    </p:spTree>
    <p:extLst>
      <p:ext uri="{BB962C8B-B14F-4D97-AF65-F5344CB8AC3E}">
        <p14:creationId xmlns:p14="http://schemas.microsoft.com/office/powerpoint/2010/main" val="426151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a:t>
            </a:r>
            <a:r>
              <a:rPr lang="en-US" b="0" dirty="0" smtClean="0"/>
              <a:t>M</a:t>
            </a:r>
            <a:r>
              <a:rPr lang="en-US" dirty="0" smtClean="0"/>
              <a:t>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3</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4</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5</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6</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imagine, this talk is going to be a bit recursive.  Metadata is data about data.  In this talk I’ll be showing tactics that </a:t>
            </a:r>
            <a:r>
              <a:rPr lang="en-US" baseline="0" dirty="0" smtClean="0"/>
              <a:t>use metadata to manage metadata…  We normally build software in layers.  I’m going to be talking about using metadata from one layer to support the next layer.</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7</a:t>
            </a:fld>
            <a:endParaRPr lang="en-US"/>
          </a:p>
        </p:txBody>
      </p:sp>
    </p:spTree>
    <p:extLst>
      <p:ext uri="{BB962C8B-B14F-4D97-AF65-F5344CB8AC3E}">
        <p14:creationId xmlns:p14="http://schemas.microsoft.com/office/powerpoint/2010/main" val="43272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using metadata and code generation can be faster and more efficient than manual coding, using </a:t>
            </a:r>
            <a:r>
              <a:rPr lang="en-US" dirty="0" smtClean="0"/>
              <a:t>the proper</a:t>
            </a:r>
            <a:r>
              <a:rPr lang="en-US" baseline="0" dirty="0" smtClean="0"/>
              <a:t> </a:t>
            </a:r>
            <a:r>
              <a:rPr lang="en-US" baseline="0" dirty="0" smtClean="0"/>
              <a:t>lifting technique can also be safer </a:t>
            </a:r>
            <a:r>
              <a:rPr lang="en-US" baseline="0" dirty="0" smtClean="0"/>
              <a:t>as well by </a:t>
            </a:r>
            <a:r>
              <a:rPr lang="en-US" baseline="0" dirty="0" smtClean="0"/>
              <a:t>eliminating defects through consistently generated and re-generated code, exception reports and self-maintaining subsystems.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8</a:t>
            </a:fld>
            <a:endParaRPr lang="en-US"/>
          </a:p>
        </p:txBody>
      </p:sp>
    </p:spTree>
    <p:extLst>
      <p:ext uri="{BB962C8B-B14F-4D97-AF65-F5344CB8AC3E}">
        <p14:creationId xmlns:p14="http://schemas.microsoft.com/office/powerpoint/2010/main" val="105155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smtClean="0"/>
              <a:t>what I am </a:t>
            </a:r>
            <a:r>
              <a:rPr lang="en-US" dirty="0" smtClean="0"/>
              <a:t>going to be talking </a:t>
            </a:r>
            <a:r>
              <a:rPr lang="en-US" dirty="0" smtClean="0"/>
              <a:t>about is just effective use of features which have been around</a:t>
            </a:r>
            <a:r>
              <a:rPr lang="en-US" baseline="0" dirty="0" smtClean="0"/>
              <a:t> a long time to solve problems which have been around for a long time in a consistent, simple and coherent fashion.</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9</a:t>
            </a:fld>
            <a:endParaRPr lang="en-US"/>
          </a:p>
        </p:txBody>
      </p:sp>
    </p:spTree>
    <p:extLst>
      <p:ext uri="{BB962C8B-B14F-4D97-AF65-F5344CB8AC3E}">
        <p14:creationId xmlns:p14="http://schemas.microsoft.com/office/powerpoint/2010/main" val="125651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376763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4198039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734722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3C1E468-36A2-4BD1-B135-0DF1F99402A2}" type="datetimeFigureOut">
              <a:rPr lang="en-US" smtClean="0"/>
              <a:t>9/13/2010</a:t>
            </a:fld>
            <a:endParaRPr lang="en-US"/>
          </a:p>
        </p:txBody>
      </p:sp>
      <p:sp>
        <p:nvSpPr>
          <p:cNvPr id="8" name="Slide Number Placeholder 7"/>
          <p:cNvSpPr>
            <a:spLocks noGrp="1"/>
          </p:cNvSpPr>
          <p:nvPr>
            <p:ph type="sldNum" sz="quarter" idx="11"/>
          </p:nvPr>
        </p:nvSpPr>
        <p:spPr/>
        <p:txBody>
          <a:bodyPr/>
          <a:lstStyle/>
          <a:p>
            <a:fld id="{30C96E2F-7D67-4C5B-B704-3F3AFDC07873}"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3C1E468-36A2-4BD1-B135-0DF1F99402A2}" type="datetimeFigureOut">
              <a:rPr lang="en-US" smtClean="0"/>
              <a:t>9/13/2010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C96E2F-7D67-4C5B-B704-3F3AFDC07873}"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C1E468-36A2-4BD1-B135-0DF1F99402A2}" type="datetimeFigureOut">
              <a:rPr lang="en-US" smtClean="0"/>
              <a:t>9/13/2010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1E468-36A2-4BD1-B135-0DF1F99402A2}" type="datetimeFigureOut">
              <a:rPr lang="en-US" smtClean="0"/>
              <a:t>9/13/2010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109778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C1E468-36A2-4BD1-B135-0DF1F99402A2}" type="datetimeFigureOut">
              <a:rPr lang="en-US" smtClean="0"/>
              <a:t>9/13/2010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417465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4055768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C1E468-36A2-4BD1-B135-0DF1F99402A2}" type="datetimeFigureOut">
              <a:rPr lang="en-US" smtClean="0"/>
              <a:t>9/13/2010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81186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C1E468-36A2-4BD1-B135-0DF1F99402A2}" type="datetimeFigureOut">
              <a:rPr lang="en-US" smtClean="0"/>
              <a:t>9/13/2010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235096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1E468-36A2-4BD1-B135-0DF1F99402A2}" type="datetimeFigureOut">
              <a:rPr lang="en-US" smtClean="0"/>
              <a:t>9/13/2010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46000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204074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1E468-36A2-4BD1-B135-0DF1F99402A2}" type="datetimeFigureOut">
              <a:rPr lang="en-US" smtClean="0"/>
              <a:t>9/13/2010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96E2F-7D67-4C5B-B704-3F3AFDC07873}" type="slidenum">
              <a:rPr lang="en-US" smtClean="0"/>
              <a:t>‹#›</a:t>
            </a:fld>
            <a:endParaRPr lang="en-US"/>
          </a:p>
        </p:txBody>
      </p:sp>
    </p:spTree>
    <p:extLst>
      <p:ext uri="{BB962C8B-B14F-4D97-AF65-F5344CB8AC3E}">
        <p14:creationId xmlns:p14="http://schemas.microsoft.com/office/powerpoint/2010/main" val="240143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1E468-36A2-4BD1-B135-0DF1F99402A2}" type="datetimeFigureOut">
              <a:rPr lang="en-US" smtClean="0"/>
              <a:t>9/13/2010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96E2F-7D67-4C5B-B704-3F3AFDC07873}" type="slidenum">
              <a:rPr lang="en-US" smtClean="0"/>
              <a:t>‹#›</a:t>
            </a:fld>
            <a:endParaRPr lang="en-US"/>
          </a:p>
        </p:txBody>
      </p:sp>
    </p:spTree>
    <p:extLst>
      <p:ext uri="{BB962C8B-B14F-4D97-AF65-F5344CB8AC3E}">
        <p14:creationId xmlns:p14="http://schemas.microsoft.com/office/powerpoint/2010/main" val="9175698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E3C1E468-36A2-4BD1-B135-0DF1F99402A2}" type="datetimeFigureOut">
              <a:rPr lang="en-US" smtClean="0"/>
              <a:t>9/13/2010</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30C96E2F-7D67-4C5B-B704-3F3AFDC07873}"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peakerrate.com/caderoux" TargetMode="External"/><Relationship Id="rId2" Type="http://schemas.openxmlformats.org/officeDocument/2006/relationships/hyperlink" Target="http://www.caderoux.com/"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Get a Lever and Pick Any Turtle:</a:t>
            </a:r>
            <a:br>
              <a:rPr lang="en-US" sz="3600" dirty="0" smtClean="0"/>
            </a:br>
            <a:r>
              <a:rPr lang="en-US" sz="3600" dirty="0" smtClean="0"/>
              <a:t>Lifting with Metadata</a:t>
            </a:r>
            <a:endParaRPr lang="en-US" sz="3600" dirty="0"/>
          </a:p>
        </p:txBody>
      </p:sp>
      <p:sp>
        <p:nvSpPr>
          <p:cNvPr id="3" name="Subtitle 2"/>
          <p:cNvSpPr>
            <a:spLocks noGrp="1"/>
          </p:cNvSpPr>
          <p:nvPr>
            <p:ph type="subTitle" idx="1"/>
          </p:nvPr>
        </p:nvSpPr>
        <p:spPr/>
        <p:txBody>
          <a:bodyPr>
            <a:normAutofit/>
          </a:bodyPr>
          <a:lstStyle/>
          <a:p>
            <a:r>
              <a:rPr lang="en-US" dirty="0" smtClean="0"/>
              <a:t>Cade Roux</a:t>
            </a:r>
          </a:p>
          <a:p>
            <a:r>
              <a:rPr lang="en-US" dirty="0" smtClean="0"/>
              <a:t>cade@roux.org</a:t>
            </a:r>
          </a:p>
        </p:txBody>
      </p:sp>
    </p:spTree>
    <p:extLst>
      <p:ext uri="{BB962C8B-B14F-4D97-AF65-F5344CB8AC3E}">
        <p14:creationId xmlns:p14="http://schemas.microsoft.com/office/powerpoint/2010/main" val="3013748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b="1" dirty="0" smtClean="0">
                <a:solidFill>
                  <a:schemeClr val="bg1"/>
                </a:solidFill>
                <a:effectLst>
                  <a:outerShdw blurRad="38100" dist="38100" dir="2700000" algn="tl">
                    <a:srgbClr val="000000">
                      <a:alpha val="43137"/>
                    </a:srgbClr>
                  </a:outerShdw>
                </a:effectLst>
              </a:rPr>
              <a:t>Metadata has always been there</a:t>
            </a:r>
            <a:endParaRPr lang="en-US" sz="4000" b="1" dirty="0">
              <a:solidFill>
                <a:schemeClr val="bg1"/>
              </a:solidFill>
              <a:effectLst>
                <a:outerShdw blurRad="38100" dist="38100" dir="2700000" algn="tl">
                  <a:srgbClr val="000000">
                    <a:alpha val="43137"/>
                  </a:srgbClr>
                </a:outerShdw>
              </a:effectLst>
            </a:endParaRPr>
          </a:p>
        </p:txBody>
      </p:sp>
      <p:sp>
        <p:nvSpPr>
          <p:cNvPr id="6" name="Content Placeholder 5"/>
          <p:cNvSpPr>
            <a:spLocks noGrp="1"/>
          </p:cNvSpPr>
          <p:nvPr>
            <p:ph idx="1"/>
          </p:nvPr>
        </p:nvSpPr>
        <p:spPr/>
        <p:txBody>
          <a:bodyPr/>
          <a:lstStyle/>
          <a:p>
            <a:pPr marL="0" indent="0">
              <a:buNone/>
            </a:pPr>
            <a:r>
              <a:rPr lang="en-US" b="1" dirty="0" err="1" smtClean="0">
                <a:solidFill>
                  <a:schemeClr val="bg1"/>
                </a:solidFill>
                <a:effectLst>
                  <a:outerShdw blurRad="38100" dist="38100" dir="2700000" algn="tl">
                    <a:srgbClr val="000000">
                      <a:alpha val="43137"/>
                    </a:srgbClr>
                  </a:outerShdw>
                </a:effectLst>
              </a:rPr>
              <a:t>Codd</a:t>
            </a:r>
            <a:r>
              <a:rPr lang="en-US" b="1" dirty="0" smtClean="0">
                <a:solidFill>
                  <a:schemeClr val="bg1"/>
                </a:solidFill>
                <a:effectLst>
                  <a:outerShdw blurRad="38100" dist="38100" dir="2700000" algn="tl">
                    <a:srgbClr val="000000">
                      <a:alpha val="43137"/>
                    </a:srgbClr>
                  </a:outerShdw>
                </a:effectLst>
              </a:rPr>
              <a:t> Rule #4: There must be an active online catalog based on the relational model</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9735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3400" y="304800"/>
            <a:ext cx="8001000" cy="6096000"/>
            <a:chOff x="533400" y="304800"/>
            <a:chExt cx="8001000" cy="6096000"/>
          </a:xfrm>
        </p:grpSpPr>
        <p:sp>
          <p:nvSpPr>
            <p:cNvPr id="6" name="Flowchart: Magnetic Disk 5"/>
            <p:cNvSpPr>
              <a:spLocks/>
            </p:cNvSpPr>
            <p:nvPr/>
          </p:nvSpPr>
          <p:spPr>
            <a:xfrm>
              <a:off x="533400" y="304800"/>
              <a:ext cx="8001000" cy="6096000"/>
            </a:xfrm>
            <a:prstGeom prst="flowChartMagneticDisk">
              <a:avLst/>
            </a:prstGeom>
            <a:ln w="76200" cap="sq"/>
            <a:effectLst>
              <a:outerShdw blurRad="50800" dist="5080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Single Corner Rectangle 6"/>
            <p:cNvSpPr/>
            <p:nvPr/>
          </p:nvSpPr>
          <p:spPr>
            <a:xfrm>
              <a:off x="9906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err="1" smtClean="0">
                  <a:solidFill>
                    <a:schemeClr val="tx2">
                      <a:lumMod val="75000"/>
                    </a:schemeClr>
                  </a:solidFill>
                  <a:effectLst>
                    <a:outerShdw blurRad="38100" dist="38100" dir="2700000" algn="tl">
                      <a:srgbClr val="000000">
                        <a:alpha val="43137"/>
                      </a:srgbClr>
                    </a:outerShdw>
                  </a:effectLst>
                </a:rPr>
                <a:t>DBMeta</a:t>
              </a:r>
              <a:endParaRPr lang="en-US" sz="5400" b="1" dirty="0">
                <a:solidFill>
                  <a:schemeClr val="tx2">
                    <a:lumMod val="75000"/>
                  </a:schemeClr>
                </a:solidFill>
                <a:effectLst>
                  <a:outerShdw blurRad="38100" dist="38100" dir="2700000" algn="tl">
                    <a:srgbClr val="000000">
                      <a:alpha val="43137"/>
                    </a:srgbClr>
                  </a:outerShdw>
                </a:effectLst>
              </a:endParaRPr>
            </a:p>
          </p:txBody>
        </p:sp>
        <p:sp>
          <p:nvSpPr>
            <p:cNvPr id="8" name="Snip Single Corner Rectangle 7"/>
            <p:cNvSpPr/>
            <p:nvPr/>
          </p:nvSpPr>
          <p:spPr>
            <a:xfrm>
              <a:off x="3124200" y="45720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Demo</a:t>
              </a:r>
            </a:p>
          </p:txBody>
        </p:sp>
        <p:sp>
          <p:nvSpPr>
            <p:cNvPr id="9" name="Snip Single Corner Rectangle 8"/>
            <p:cNvSpPr/>
            <p:nvPr/>
          </p:nvSpPr>
          <p:spPr>
            <a:xfrm>
              <a:off x="50292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err="1" smtClean="0">
                  <a:solidFill>
                    <a:schemeClr val="tx2">
                      <a:lumMod val="75000"/>
                    </a:schemeClr>
                  </a:solidFill>
                  <a:effectLst>
                    <a:outerShdw blurRad="38100" dist="38100" dir="2700000" algn="tl">
                      <a:srgbClr val="000000">
                        <a:alpha val="43137"/>
                      </a:srgbClr>
                    </a:outerShdw>
                  </a:effectLst>
                </a:rPr>
                <a:t>DBHealth</a:t>
              </a:r>
              <a:endParaRPr lang="en-US" sz="5400" b="1" dirty="0">
                <a:solidFill>
                  <a:schemeClr val="tx2">
                    <a:lumMod val="75000"/>
                  </a:schemeClr>
                </a:solidFill>
                <a:effectLst>
                  <a:outerShdw blurRad="38100" dist="38100" dir="2700000" algn="tl">
                    <a:srgbClr val="000000">
                      <a:alpha val="43137"/>
                    </a:srgbClr>
                  </a:outerShdw>
                </a:effectLst>
              </a:endParaRPr>
            </a:p>
          </p:txBody>
        </p:sp>
        <p:cxnSp>
          <p:nvCxnSpPr>
            <p:cNvPr id="3" name="Straight Arrow Connector 2"/>
            <p:cNvCxnSpPr>
              <a:stCxn id="9" idx="2"/>
              <a:endCxn id="7" idx="0"/>
            </p:cNvCxnSpPr>
            <p:nvPr/>
          </p:nvCxnSpPr>
          <p:spPr>
            <a:xfrm flipH="1">
              <a:off x="4191000" y="3352800"/>
              <a:ext cx="838200" cy="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504427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33400" y="304800"/>
            <a:ext cx="8001000" cy="6096000"/>
            <a:chOff x="533400" y="304800"/>
            <a:chExt cx="8001000" cy="6096000"/>
          </a:xfrm>
        </p:grpSpPr>
        <p:sp>
          <p:nvSpPr>
            <p:cNvPr id="8" name="Flowchart: Magnetic Disk 7"/>
            <p:cNvSpPr>
              <a:spLocks/>
            </p:cNvSpPr>
            <p:nvPr/>
          </p:nvSpPr>
          <p:spPr>
            <a:xfrm>
              <a:off x="533400" y="304800"/>
              <a:ext cx="8001000" cy="6096000"/>
            </a:xfrm>
            <a:prstGeom prst="flowChartMagneticDisk">
              <a:avLst/>
            </a:prstGeom>
            <a:ln w="76200" cap="sq"/>
            <a:effectLst>
              <a:outerShdw blurRad="50800" dist="5080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Single Corner Rectangle 8"/>
            <p:cNvSpPr/>
            <p:nvPr/>
          </p:nvSpPr>
          <p:spPr>
            <a:xfrm>
              <a:off x="9906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Tables</a:t>
              </a:r>
              <a:endParaRPr lang="en-US" sz="5400" b="1" dirty="0">
                <a:solidFill>
                  <a:schemeClr val="tx2">
                    <a:lumMod val="75000"/>
                  </a:schemeClr>
                </a:solidFill>
                <a:effectLst>
                  <a:outerShdw blurRad="38100" dist="38100" dir="2700000" algn="tl">
                    <a:srgbClr val="000000">
                      <a:alpha val="43137"/>
                    </a:srgbClr>
                  </a:outerShdw>
                </a:effectLst>
              </a:endParaRPr>
            </a:p>
          </p:txBody>
        </p:sp>
        <p:sp>
          <p:nvSpPr>
            <p:cNvPr id="10" name="Snip Single Corner Rectangle 9"/>
            <p:cNvSpPr/>
            <p:nvPr/>
          </p:nvSpPr>
          <p:spPr>
            <a:xfrm>
              <a:off x="3124200" y="45720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SPs</a:t>
              </a:r>
            </a:p>
          </p:txBody>
        </p:sp>
        <p:sp>
          <p:nvSpPr>
            <p:cNvPr id="11" name="Snip Single Corner Rectangle 10"/>
            <p:cNvSpPr/>
            <p:nvPr/>
          </p:nvSpPr>
          <p:spPr>
            <a:xfrm>
              <a:off x="50292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Views</a:t>
              </a:r>
              <a:endParaRPr lang="en-US" sz="5400" b="1" dirty="0">
                <a:solidFill>
                  <a:schemeClr val="tx2">
                    <a:lumMod val="75000"/>
                  </a:schemeClr>
                </a:solidFill>
                <a:effectLst>
                  <a:outerShdw blurRad="38100" dist="38100" dir="2700000" algn="tl">
                    <a:srgbClr val="000000">
                      <a:alpha val="43137"/>
                    </a:srgbClr>
                  </a:outerShdw>
                </a:effectLst>
              </a:endParaRPr>
            </a:p>
          </p:txBody>
        </p:sp>
        <p:cxnSp>
          <p:nvCxnSpPr>
            <p:cNvPr id="12" name="Straight Arrow Connector 11"/>
            <p:cNvCxnSpPr>
              <a:stCxn id="11" idx="2"/>
              <a:endCxn id="9" idx="0"/>
            </p:cNvCxnSpPr>
            <p:nvPr/>
          </p:nvCxnSpPr>
          <p:spPr>
            <a:xfrm flipH="1">
              <a:off x="4191000" y="3352800"/>
              <a:ext cx="838200" cy="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grpSp>
      <p:cxnSp>
        <p:nvCxnSpPr>
          <p:cNvPr id="13" name="Straight Arrow Connector 12"/>
          <p:cNvCxnSpPr>
            <a:stCxn id="10" idx="3"/>
          </p:cNvCxnSpPr>
          <p:nvPr/>
        </p:nvCxnSpPr>
        <p:spPr>
          <a:xfrm flipH="1" flipV="1">
            <a:off x="2590800" y="4152900"/>
            <a:ext cx="2133600" cy="41910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0" idx="3"/>
            <a:endCxn id="11" idx="1"/>
          </p:cNvCxnSpPr>
          <p:nvPr/>
        </p:nvCxnSpPr>
        <p:spPr>
          <a:xfrm flipV="1">
            <a:off x="4724400" y="4152900"/>
            <a:ext cx="1905000" cy="41910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1492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SQL Server Basic Metadata Services</a:t>
            </a:r>
            <a:endParaRPr lang="en-US" dirty="0"/>
          </a:p>
        </p:txBody>
      </p:sp>
      <p:sp>
        <p:nvSpPr>
          <p:cNvPr id="3" name="Content Placeholder 2"/>
          <p:cNvSpPr>
            <a:spLocks noGrp="1"/>
          </p:cNvSpPr>
          <p:nvPr>
            <p:ph idx="1"/>
          </p:nvPr>
        </p:nvSpPr>
        <p:spPr/>
        <p:txBody>
          <a:bodyPr>
            <a:noAutofit/>
          </a:bodyPr>
          <a:lstStyle/>
          <a:p>
            <a:r>
              <a:rPr lang="en-US" sz="2400" dirty="0" smtClean="0"/>
              <a:t>INFORMATION_SCHEMA contains tables and views (ANSI 92, kind of generic RDBMS model, doesn’t expose a lot of implementation details)</a:t>
            </a:r>
          </a:p>
          <a:p>
            <a:r>
              <a:rPr lang="en-US" sz="2400" dirty="0" smtClean="0"/>
              <a:t>sys schema contains tables and views (more proprietary, particularly non-portable things like indexing features)</a:t>
            </a:r>
          </a:p>
        </p:txBody>
      </p:sp>
    </p:spTree>
    <p:extLst>
      <p:ext uri="{BB962C8B-B14F-4D97-AF65-F5344CB8AC3E}">
        <p14:creationId xmlns:p14="http://schemas.microsoft.com/office/powerpoint/2010/main" val="354626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SQL Server Extended Properties</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You </a:t>
            </a:r>
            <a:r>
              <a:rPr lang="en-US" sz="2000" b="1" dirty="0" smtClean="0"/>
              <a:t>could</a:t>
            </a:r>
            <a:r>
              <a:rPr lang="en-US" sz="2000" dirty="0" smtClean="0"/>
              <a:t> make tables of additional information about database objects</a:t>
            </a:r>
          </a:p>
          <a:p>
            <a:r>
              <a:rPr lang="en-US" sz="2000" b="1" dirty="0" smtClean="0"/>
              <a:t>DON’T</a:t>
            </a:r>
          </a:p>
          <a:p>
            <a:r>
              <a:rPr lang="en-US" sz="2000" dirty="0"/>
              <a:t>B</a:t>
            </a:r>
            <a:r>
              <a:rPr lang="en-US" sz="2000" dirty="0" smtClean="0"/>
              <a:t>uilt-in </a:t>
            </a:r>
            <a:r>
              <a:rPr lang="en-US" sz="2000" b="1" dirty="0" smtClean="0"/>
              <a:t>extended properties </a:t>
            </a:r>
            <a:r>
              <a:rPr lang="en-US" sz="2000" dirty="0" smtClean="0"/>
              <a:t>work </a:t>
            </a:r>
            <a:r>
              <a:rPr lang="en-US" sz="2000" b="1" dirty="0" smtClean="0"/>
              <a:t>great</a:t>
            </a:r>
            <a:r>
              <a:rPr lang="en-US" sz="2000" dirty="0" smtClean="0"/>
              <a:t> for this!</a:t>
            </a:r>
          </a:p>
          <a:p>
            <a:r>
              <a:rPr lang="en-US" sz="2000" dirty="0" err="1" smtClean="0"/>
              <a:t>MS_Description</a:t>
            </a:r>
            <a:r>
              <a:rPr lang="en-US" sz="2000" dirty="0" smtClean="0"/>
              <a:t>: Microsoft’s standard “description” property</a:t>
            </a:r>
          </a:p>
          <a:p>
            <a:r>
              <a:rPr lang="en-US" sz="2000" dirty="0" err="1" smtClean="0"/>
              <a:t>sp_addextendedproperty</a:t>
            </a:r>
            <a:r>
              <a:rPr lang="en-US" sz="2000" dirty="0" smtClean="0"/>
              <a:t>, </a:t>
            </a:r>
            <a:r>
              <a:rPr lang="en-US" sz="2000" dirty="0" err="1" smtClean="0"/>
              <a:t>sp_updateextendedproperty</a:t>
            </a:r>
            <a:r>
              <a:rPr lang="en-US" sz="2000" dirty="0" smtClean="0"/>
              <a:t>, </a:t>
            </a:r>
            <a:r>
              <a:rPr lang="en-US" sz="2000" dirty="0" err="1" smtClean="0"/>
              <a:t>sp_dropextendedproperty</a:t>
            </a:r>
            <a:endParaRPr lang="en-US" sz="2000" dirty="0" smtClean="0"/>
          </a:p>
          <a:p>
            <a:r>
              <a:rPr lang="en-US" sz="2000" dirty="0" err="1" smtClean="0"/>
              <a:t>fn_listextendedproperty</a:t>
            </a:r>
            <a:endParaRPr lang="en-US" sz="2000" dirty="0" smtClean="0"/>
          </a:p>
          <a:p>
            <a:r>
              <a:rPr lang="en-US" sz="2000" dirty="0" err="1" smtClean="0"/>
              <a:t>sys.extended_properties</a:t>
            </a:r>
            <a:endParaRPr lang="en-US" sz="2000" dirty="0" smtClean="0"/>
          </a:p>
          <a:p>
            <a:r>
              <a:rPr lang="en-US" sz="2000" dirty="0" smtClean="0"/>
              <a:t>I’ll improve this in the </a:t>
            </a:r>
            <a:r>
              <a:rPr lang="en-US" sz="2000" dirty="0" err="1" smtClean="0"/>
              <a:t>DBMeta</a:t>
            </a:r>
            <a:r>
              <a:rPr lang="en-US" sz="2000" dirty="0" smtClean="0"/>
              <a:t> schema</a:t>
            </a:r>
          </a:p>
        </p:txBody>
      </p:sp>
    </p:spTree>
    <p:extLst>
      <p:ext uri="{BB962C8B-B14F-4D97-AF65-F5344CB8AC3E}">
        <p14:creationId xmlns:p14="http://schemas.microsoft.com/office/powerpoint/2010/main" val="2527512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DBMeta.Properties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Layer this view on top of </a:t>
            </a:r>
            <a:r>
              <a:rPr lang="en-US" sz="2400" dirty="0" err="1" smtClean="0"/>
              <a:t>sys.extended_properties</a:t>
            </a:r>
            <a:r>
              <a:rPr lang="en-US" sz="2400" dirty="0"/>
              <a:t> </a:t>
            </a:r>
            <a:r>
              <a:rPr lang="en-US" sz="2400" dirty="0" smtClean="0"/>
              <a:t>to:</a:t>
            </a:r>
          </a:p>
          <a:p>
            <a:r>
              <a:rPr lang="en-US" sz="2400" dirty="0" smtClean="0"/>
              <a:t>Make it easier to use</a:t>
            </a:r>
          </a:p>
          <a:p>
            <a:r>
              <a:rPr lang="en-US" sz="2400" dirty="0" smtClean="0"/>
              <a:t>Give a standard naming convention</a:t>
            </a:r>
          </a:p>
          <a:p>
            <a:r>
              <a:rPr lang="en-US" sz="2400" dirty="0" smtClean="0"/>
              <a:t>Easier than CROSS APPLY </a:t>
            </a:r>
            <a:r>
              <a:rPr lang="en-US" sz="2400" dirty="0" err="1"/>
              <a:t>fn_listextendedproperty</a:t>
            </a:r>
            <a:endParaRPr lang="en-US" sz="2400" dirty="0"/>
          </a:p>
        </p:txBody>
      </p:sp>
    </p:spTree>
    <p:extLst>
      <p:ext uri="{BB962C8B-B14F-4D97-AF65-F5344CB8AC3E}">
        <p14:creationId xmlns:p14="http://schemas.microsoft.com/office/powerpoint/2010/main" val="2876020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DBMeta.AddXP</a:t>
            </a:r>
            <a:r>
              <a:rPr lang="en-US" dirty="0" smtClean="0"/>
              <a:t>, </a:t>
            </a:r>
            <a:r>
              <a:rPr lang="en-US" dirty="0" err="1" smtClean="0"/>
              <a:t>UpdateXP</a:t>
            </a:r>
            <a:r>
              <a:rPr lang="en-US" dirty="0" smtClean="0"/>
              <a:t>, </a:t>
            </a:r>
            <a:r>
              <a:rPr lang="en-US" dirty="0" err="1" smtClean="0"/>
              <a:t>DropXP</a:t>
            </a:r>
            <a:endParaRPr lang="en-US" dirty="0"/>
          </a:p>
        </p:txBody>
      </p:sp>
      <p:sp>
        <p:nvSpPr>
          <p:cNvPr id="3" name="Content Placeholder 2"/>
          <p:cNvSpPr>
            <a:spLocks noGrp="1"/>
          </p:cNvSpPr>
          <p:nvPr>
            <p:ph idx="1"/>
          </p:nvPr>
        </p:nvSpPr>
        <p:spPr/>
        <p:txBody>
          <a:bodyPr>
            <a:normAutofit/>
          </a:bodyPr>
          <a:lstStyle/>
          <a:p>
            <a:r>
              <a:rPr lang="en-US" sz="2000" dirty="0" smtClean="0"/>
              <a:t>Easier to use than </a:t>
            </a:r>
            <a:r>
              <a:rPr lang="en-US" sz="2000" dirty="0" err="1" smtClean="0"/>
              <a:t>sp_addextendedproperty</a:t>
            </a:r>
            <a:r>
              <a:rPr lang="en-US" sz="2000" dirty="0"/>
              <a:t>, </a:t>
            </a:r>
            <a:r>
              <a:rPr lang="en-US" sz="2000" dirty="0" err="1" smtClean="0"/>
              <a:t>sp_updateextendedproperty</a:t>
            </a:r>
            <a:r>
              <a:rPr lang="en-US" sz="2000" dirty="0" smtClean="0"/>
              <a:t>, </a:t>
            </a:r>
            <a:r>
              <a:rPr lang="en-US" sz="2000" dirty="0" err="1" smtClean="0"/>
              <a:t>sp_dropextendedproperty</a:t>
            </a:r>
            <a:endParaRPr lang="en-US" sz="2000" dirty="0" smtClean="0"/>
          </a:p>
          <a:p>
            <a:r>
              <a:rPr lang="en-US" sz="2000" dirty="0" smtClean="0"/>
              <a:t>The </a:t>
            </a:r>
            <a:r>
              <a:rPr lang="en-US" sz="2000" dirty="0" err="1" smtClean="0"/>
              <a:t>builtin</a:t>
            </a:r>
            <a:r>
              <a:rPr lang="en-US" sz="2000" dirty="0" smtClean="0"/>
              <a:t> </a:t>
            </a:r>
            <a:r>
              <a:rPr lang="en-US" sz="2000" dirty="0" err="1" smtClean="0"/>
              <a:t>procs</a:t>
            </a:r>
            <a:r>
              <a:rPr lang="en-US" sz="2000" dirty="0" smtClean="0"/>
              <a:t> have some awkward hierarchy aspects: e.g. a column or trigger is defined at level 2 where the table is level 1</a:t>
            </a:r>
            <a:endParaRPr lang="en-US" sz="2000" dirty="0"/>
          </a:p>
        </p:txBody>
      </p:sp>
    </p:spTree>
    <p:extLst>
      <p:ext uri="{BB962C8B-B14F-4D97-AF65-F5344CB8AC3E}">
        <p14:creationId xmlns:p14="http://schemas.microsoft.com/office/powerpoint/2010/main" val="814182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DBMeta</a:t>
            </a:r>
            <a:endParaRPr lang="en-US" dirty="0"/>
          </a:p>
        </p:txBody>
      </p:sp>
      <p:sp>
        <p:nvSpPr>
          <p:cNvPr id="3" name="Content Placeholder 2"/>
          <p:cNvSpPr>
            <a:spLocks noGrp="1"/>
          </p:cNvSpPr>
          <p:nvPr>
            <p:ph idx="1"/>
          </p:nvPr>
        </p:nvSpPr>
        <p:spPr/>
        <p:txBody>
          <a:bodyPr>
            <a:normAutofit/>
          </a:bodyPr>
          <a:lstStyle/>
          <a:p>
            <a:r>
              <a:rPr lang="en-US" dirty="0" smtClean="0"/>
              <a:t>With some simple tools we now have an easier way of dealing with the metadata in the extended properties</a:t>
            </a:r>
          </a:p>
          <a:p>
            <a:r>
              <a:rPr lang="en-US" dirty="0" smtClean="0"/>
              <a:t>This can be expanded at will to join regular base metadata information, PIVOT with the property information and combine them in interesting ways</a:t>
            </a:r>
          </a:p>
          <a:p>
            <a:r>
              <a:rPr lang="en-US" dirty="0" smtClean="0"/>
              <a:t>For instance, say your question was “I want to see </a:t>
            </a:r>
            <a:r>
              <a:rPr lang="en-US" dirty="0" err="1" smtClean="0"/>
              <a:t>NULLability</a:t>
            </a:r>
            <a:r>
              <a:rPr lang="en-US" dirty="0" smtClean="0"/>
              <a:t> (base metadata) of all money (base metadata) columns in tables in the Accounts subsystem (extended property) which have not been marked as reviewed. (extended property)” You can do that.</a:t>
            </a:r>
          </a:p>
        </p:txBody>
      </p:sp>
    </p:spTree>
    <p:extLst>
      <p:ext uri="{BB962C8B-B14F-4D97-AF65-F5344CB8AC3E}">
        <p14:creationId xmlns:p14="http://schemas.microsoft.com/office/powerpoint/2010/main" val="3027736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DBHealth</a:t>
            </a:r>
            <a:endParaRPr lang="en-US" dirty="0"/>
          </a:p>
        </p:txBody>
      </p:sp>
      <p:sp>
        <p:nvSpPr>
          <p:cNvPr id="3" name="Content Placeholder 2"/>
          <p:cNvSpPr>
            <a:spLocks noGrp="1"/>
          </p:cNvSpPr>
          <p:nvPr>
            <p:ph idx="1"/>
          </p:nvPr>
        </p:nvSpPr>
        <p:spPr/>
        <p:txBody>
          <a:bodyPr>
            <a:normAutofit/>
          </a:bodyPr>
          <a:lstStyle/>
          <a:p>
            <a:r>
              <a:rPr lang="en-US" dirty="0" smtClean="0"/>
              <a:t>Some questions about the health of the database system will be very standard</a:t>
            </a:r>
          </a:p>
          <a:p>
            <a:r>
              <a:rPr lang="en-US" dirty="0" smtClean="0"/>
              <a:t>By health, I mean outside of integrity you can realistically enforce with constraints and beyond what you might use DDL triggers for</a:t>
            </a:r>
          </a:p>
          <a:p>
            <a:r>
              <a:rPr lang="en-US" dirty="0" smtClean="0"/>
              <a:t>Can we use the metadata to do something generally useful?</a:t>
            </a:r>
          </a:p>
          <a:p>
            <a:r>
              <a:rPr lang="en-US" dirty="0" smtClean="0"/>
              <a:t>Can we organize the health system using metadata so that it is self-maintaining as much a possible?</a:t>
            </a:r>
            <a:endParaRPr lang="en-US" dirty="0"/>
          </a:p>
        </p:txBody>
      </p:sp>
    </p:spTree>
    <p:extLst>
      <p:ext uri="{BB962C8B-B14F-4D97-AF65-F5344CB8AC3E}">
        <p14:creationId xmlns:p14="http://schemas.microsoft.com/office/powerpoint/2010/main" val="1605723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Data</a:t>
            </a:r>
            <a:endParaRPr lang="en-US" dirty="0"/>
          </a:p>
        </p:txBody>
      </p:sp>
      <p:sp>
        <p:nvSpPr>
          <p:cNvPr id="3" name="Content Placeholder 2"/>
          <p:cNvSpPr>
            <a:spLocks noGrp="1"/>
          </p:cNvSpPr>
          <p:nvPr>
            <p:ph idx="1"/>
          </p:nvPr>
        </p:nvSpPr>
        <p:spPr/>
        <p:txBody>
          <a:bodyPr/>
          <a:lstStyle/>
          <a:p>
            <a:r>
              <a:rPr lang="en-US" dirty="0" smtClean="0"/>
              <a:t>Let’s create some data structures in our Demo schema – some tables and indexes</a:t>
            </a:r>
            <a:endParaRPr lang="en-US" dirty="0"/>
          </a:p>
        </p:txBody>
      </p:sp>
    </p:spTree>
    <p:extLst>
      <p:ext uri="{BB962C8B-B14F-4D97-AF65-F5344CB8AC3E}">
        <p14:creationId xmlns:p14="http://schemas.microsoft.com/office/powerpoint/2010/main" val="12431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685800"/>
            <a:ext cx="8265695" cy="1612900"/>
          </a:xfrm>
        </p:spPr>
        <p:txBody>
          <a:bodyPr>
            <a:noAutofit/>
          </a:bodyPr>
          <a:lstStyle/>
          <a:p>
            <a:r>
              <a:rPr lang="en-US" sz="4800" b="1" dirty="0" smtClean="0">
                <a:solidFill>
                  <a:schemeClr val="bg1"/>
                </a:solidFill>
                <a:effectLst>
                  <a:glow rad="406400">
                    <a:schemeClr val="tx1">
                      <a:lumMod val="85000"/>
                      <a:lumOff val="15000"/>
                      <a:alpha val="50000"/>
                    </a:schemeClr>
                  </a:glow>
                </a:effectLst>
              </a:rPr>
              <a:t>Give me the place to stand, and I shall move the earth.</a:t>
            </a:r>
            <a:endParaRPr lang="en-US" sz="4800" b="1" dirty="0">
              <a:solidFill>
                <a:schemeClr val="bg1"/>
              </a:solidFill>
              <a:effectLst>
                <a:glow rad="406400">
                  <a:schemeClr val="tx1">
                    <a:lumMod val="85000"/>
                    <a:lumOff val="15000"/>
                    <a:alpha val="50000"/>
                  </a:schemeClr>
                </a:glow>
              </a:effectLst>
            </a:endParaRPr>
          </a:p>
        </p:txBody>
      </p:sp>
    </p:spTree>
    <p:extLst>
      <p:ext uri="{BB962C8B-B14F-4D97-AF65-F5344CB8AC3E}">
        <p14:creationId xmlns:p14="http://schemas.microsoft.com/office/powerpoint/2010/main" val="774422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Make Up Some DBA Rules</a:t>
            </a:r>
            <a:endParaRPr lang="en-US" dirty="0"/>
          </a:p>
        </p:txBody>
      </p:sp>
      <p:sp>
        <p:nvSpPr>
          <p:cNvPr id="3" name="Content Placeholder 2"/>
          <p:cNvSpPr>
            <a:spLocks noGrp="1"/>
          </p:cNvSpPr>
          <p:nvPr>
            <p:ph idx="1"/>
          </p:nvPr>
        </p:nvSpPr>
        <p:spPr/>
        <p:txBody>
          <a:bodyPr>
            <a:normAutofit/>
          </a:bodyPr>
          <a:lstStyle/>
          <a:p>
            <a:r>
              <a:rPr lang="en-US" dirty="0" smtClean="0"/>
              <a:t>Arbitrary, but useful and chosen for variety</a:t>
            </a:r>
          </a:p>
          <a:p>
            <a:r>
              <a:rPr lang="en-US" dirty="0" smtClean="0"/>
              <a:t>Rule #1: All tables should be identified with a SUBSYSTEM (Organizational Rule)</a:t>
            </a:r>
          </a:p>
          <a:p>
            <a:r>
              <a:rPr lang="en-US" dirty="0" smtClean="0"/>
              <a:t>Rule #2: No unique indexes with columns which allow NULLs (Indexing Rule)</a:t>
            </a:r>
          </a:p>
          <a:p>
            <a:r>
              <a:rPr lang="en-US" dirty="0" smtClean="0"/>
              <a:t>Rule #3: No </a:t>
            </a:r>
            <a:r>
              <a:rPr lang="en-US" dirty="0" err="1" smtClean="0"/>
              <a:t>varchar</a:t>
            </a:r>
            <a:r>
              <a:rPr lang="en-US" dirty="0" smtClean="0"/>
              <a:t>(N) columns where N &lt;= 2 (Table Design Rule)</a:t>
            </a:r>
          </a:p>
          <a:p>
            <a:r>
              <a:rPr lang="en-US" dirty="0" smtClean="0"/>
              <a:t>Rule #0: We only want to enforce these on schemas under management</a:t>
            </a:r>
            <a:endParaRPr lang="en-US" dirty="0"/>
          </a:p>
        </p:txBody>
      </p:sp>
    </p:spTree>
    <p:extLst>
      <p:ext uri="{BB962C8B-B14F-4D97-AF65-F5344CB8AC3E}">
        <p14:creationId xmlns:p14="http://schemas.microsoft.com/office/powerpoint/2010/main" val="3393359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#0</a:t>
            </a:r>
            <a:endParaRPr lang="en-US" dirty="0"/>
          </a:p>
        </p:txBody>
      </p:sp>
      <p:sp>
        <p:nvSpPr>
          <p:cNvPr id="3" name="Content Placeholder 2"/>
          <p:cNvSpPr>
            <a:spLocks noGrp="1"/>
          </p:cNvSpPr>
          <p:nvPr>
            <p:ph idx="1"/>
          </p:nvPr>
        </p:nvSpPr>
        <p:spPr/>
        <p:txBody>
          <a:bodyPr/>
          <a:lstStyle/>
          <a:p>
            <a:r>
              <a:rPr lang="en-US" dirty="0" smtClean="0"/>
              <a:t>We simply make a view </a:t>
            </a:r>
            <a:r>
              <a:rPr lang="en-US" dirty="0" err="1" smtClean="0"/>
              <a:t>DBHealth.MonitoredSchemas</a:t>
            </a:r>
            <a:endParaRPr lang="en-US" dirty="0" smtClean="0"/>
          </a:p>
          <a:p>
            <a:r>
              <a:rPr lang="en-US" dirty="0" smtClean="0"/>
              <a:t>We’ll need to remember to use this view</a:t>
            </a:r>
          </a:p>
          <a:p>
            <a:r>
              <a:rPr lang="en-US" dirty="0" smtClean="0"/>
              <a:t>You could make a whole layer of views which filter through this, of course</a:t>
            </a:r>
            <a:endParaRPr lang="en-US" dirty="0"/>
          </a:p>
        </p:txBody>
      </p:sp>
    </p:spTree>
    <p:extLst>
      <p:ext uri="{BB962C8B-B14F-4D97-AF65-F5344CB8AC3E}">
        <p14:creationId xmlns:p14="http://schemas.microsoft.com/office/powerpoint/2010/main" val="1926657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Rule #1</a:t>
            </a:r>
            <a:endParaRPr lang="en-US" dirty="0"/>
          </a:p>
        </p:txBody>
      </p:sp>
      <p:sp>
        <p:nvSpPr>
          <p:cNvPr id="3" name="Content Placeholder 2"/>
          <p:cNvSpPr>
            <a:spLocks noGrp="1"/>
          </p:cNvSpPr>
          <p:nvPr>
            <p:ph idx="1"/>
          </p:nvPr>
        </p:nvSpPr>
        <p:spPr/>
        <p:txBody>
          <a:bodyPr>
            <a:normAutofit/>
          </a:bodyPr>
          <a:lstStyle/>
          <a:p>
            <a:r>
              <a:rPr lang="en-US" sz="3200" dirty="0" smtClean="0"/>
              <a:t>Look for tables without extended property ‘SUBSYSTEM’</a:t>
            </a:r>
            <a:endParaRPr lang="en-US" sz="3200" dirty="0"/>
          </a:p>
        </p:txBody>
      </p:sp>
    </p:spTree>
    <p:extLst>
      <p:ext uri="{BB962C8B-B14F-4D97-AF65-F5344CB8AC3E}">
        <p14:creationId xmlns:p14="http://schemas.microsoft.com/office/powerpoint/2010/main" val="2027471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normAutofit/>
          </a:bodyPr>
          <a:lstStyle/>
          <a:p>
            <a:r>
              <a:rPr lang="en-US" sz="3200" dirty="0" smtClean="0"/>
              <a:t>Look for unique indexes where any of the columns in the index are </a:t>
            </a:r>
            <a:r>
              <a:rPr lang="en-US" sz="3200" dirty="0" err="1" smtClean="0"/>
              <a:t>NULLable</a:t>
            </a:r>
            <a:r>
              <a:rPr lang="en-US" sz="3200" dirty="0" smtClean="0"/>
              <a:t>.</a:t>
            </a:r>
            <a:endParaRPr lang="en-US" sz="3200" dirty="0"/>
          </a:p>
        </p:txBody>
      </p:sp>
    </p:spTree>
    <p:extLst>
      <p:ext uri="{BB962C8B-B14F-4D97-AF65-F5344CB8AC3E}">
        <p14:creationId xmlns:p14="http://schemas.microsoft.com/office/powerpoint/2010/main" val="328120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#3</a:t>
            </a:r>
            <a:endParaRPr lang="en-US" dirty="0"/>
          </a:p>
        </p:txBody>
      </p:sp>
      <p:sp>
        <p:nvSpPr>
          <p:cNvPr id="3" name="Content Placeholder 2"/>
          <p:cNvSpPr>
            <a:spLocks noGrp="1"/>
          </p:cNvSpPr>
          <p:nvPr>
            <p:ph idx="1"/>
          </p:nvPr>
        </p:nvSpPr>
        <p:spPr/>
        <p:txBody>
          <a:bodyPr>
            <a:normAutofit/>
          </a:bodyPr>
          <a:lstStyle/>
          <a:p>
            <a:r>
              <a:rPr lang="en-US" sz="2800" dirty="0" smtClean="0"/>
              <a:t>Find all </a:t>
            </a:r>
            <a:r>
              <a:rPr lang="en-US" sz="2800" dirty="0" err="1" smtClean="0"/>
              <a:t>varchar</a:t>
            </a:r>
            <a:r>
              <a:rPr lang="en-US" sz="2800" dirty="0" smtClean="0"/>
              <a:t>/</a:t>
            </a:r>
            <a:r>
              <a:rPr lang="en-US" sz="2800" dirty="0" err="1" smtClean="0"/>
              <a:t>nvarchar</a:t>
            </a:r>
            <a:r>
              <a:rPr lang="en-US" sz="2800" dirty="0" smtClean="0"/>
              <a:t> columns with length &lt;= 2</a:t>
            </a:r>
          </a:p>
          <a:p>
            <a:pPr marL="0" indent="0">
              <a:buNone/>
            </a:pPr>
            <a:endParaRPr lang="en-US" sz="2800" dirty="0"/>
          </a:p>
        </p:txBody>
      </p:sp>
    </p:spTree>
    <p:extLst>
      <p:ext uri="{BB962C8B-B14F-4D97-AF65-F5344CB8AC3E}">
        <p14:creationId xmlns:p14="http://schemas.microsoft.com/office/powerpoint/2010/main" val="3430928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exclusions?</a:t>
            </a:r>
            <a:endParaRPr lang="en-US" dirty="0"/>
          </a:p>
        </p:txBody>
      </p:sp>
      <p:sp>
        <p:nvSpPr>
          <p:cNvPr id="3" name="Content Placeholder 2"/>
          <p:cNvSpPr>
            <a:spLocks noGrp="1"/>
          </p:cNvSpPr>
          <p:nvPr>
            <p:ph idx="1"/>
          </p:nvPr>
        </p:nvSpPr>
        <p:spPr/>
        <p:txBody>
          <a:bodyPr>
            <a:normAutofit/>
          </a:bodyPr>
          <a:lstStyle/>
          <a:p>
            <a:r>
              <a:rPr lang="en-US" sz="2800" dirty="0" smtClean="0"/>
              <a:t>Let’s tag things for exclusion with extended properties!</a:t>
            </a:r>
            <a:endParaRPr lang="en-US" sz="2800" dirty="0"/>
          </a:p>
        </p:txBody>
      </p:sp>
    </p:spTree>
    <p:extLst>
      <p:ext uri="{BB962C8B-B14F-4D97-AF65-F5344CB8AC3E}">
        <p14:creationId xmlns:p14="http://schemas.microsoft.com/office/powerpoint/2010/main" val="306718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Now we have a bunch of rules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How do we organize them?</a:t>
            </a:r>
          </a:p>
          <a:p>
            <a:r>
              <a:rPr lang="en-US" dirty="0" smtClean="0"/>
              <a:t>Could we put them in individual views or procedures to make them easy to use?</a:t>
            </a:r>
          </a:p>
          <a:p>
            <a:r>
              <a:rPr lang="en-US" dirty="0" smtClean="0"/>
              <a:t>Then make a master procedure which runs them all.</a:t>
            </a:r>
          </a:p>
          <a:p>
            <a:r>
              <a:rPr lang="en-US" dirty="0" smtClean="0"/>
              <a:t>But we’d need to make a list of all the procedures</a:t>
            </a:r>
          </a:p>
          <a:p>
            <a:r>
              <a:rPr lang="en-US" dirty="0" smtClean="0"/>
              <a:t>But what did we say?</a:t>
            </a:r>
          </a:p>
          <a:p>
            <a:r>
              <a:rPr lang="en-US" dirty="0" smtClean="0"/>
              <a:t>Let’s use the metadata to tag the procedures!</a:t>
            </a:r>
          </a:p>
          <a:p>
            <a:r>
              <a:rPr lang="en-US" dirty="0" smtClean="0"/>
              <a:t>We’ll mark the procedures</a:t>
            </a:r>
          </a:p>
          <a:p>
            <a:r>
              <a:rPr lang="en-US" dirty="0" smtClean="0"/>
              <a:t>We’ll categorize the procedures</a:t>
            </a:r>
          </a:p>
          <a:p>
            <a:r>
              <a:rPr lang="en-US" dirty="0" smtClean="0"/>
              <a:t>We’ll be able to look for all the marked procedures and run them in an automated fashion – no new tables, limited maintenance!</a:t>
            </a:r>
          </a:p>
          <a:p>
            <a:endParaRPr lang="en-US" dirty="0"/>
          </a:p>
        </p:txBody>
      </p:sp>
    </p:spTree>
    <p:extLst>
      <p:ext uri="{BB962C8B-B14F-4D97-AF65-F5344CB8AC3E}">
        <p14:creationId xmlns:p14="http://schemas.microsoft.com/office/powerpoint/2010/main" val="979877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For Rules</a:t>
            </a:r>
            <a:endParaRPr lang="en-US" dirty="0"/>
          </a:p>
        </p:txBody>
      </p:sp>
      <p:sp>
        <p:nvSpPr>
          <p:cNvPr id="3" name="Content Placeholder 2"/>
          <p:cNvSpPr>
            <a:spLocks noGrp="1"/>
          </p:cNvSpPr>
          <p:nvPr>
            <p:ph idx="1"/>
          </p:nvPr>
        </p:nvSpPr>
        <p:spPr/>
        <p:txBody>
          <a:bodyPr>
            <a:noAutofit/>
          </a:bodyPr>
          <a:lstStyle/>
          <a:p>
            <a:r>
              <a:rPr lang="en-US" sz="2400" dirty="0" smtClean="0"/>
              <a:t>All </a:t>
            </a:r>
            <a:r>
              <a:rPr lang="en-US" sz="2400" dirty="0" err="1" smtClean="0"/>
              <a:t>procs</a:t>
            </a:r>
            <a:r>
              <a:rPr lang="en-US" sz="2400" dirty="0" smtClean="0"/>
              <a:t> in </a:t>
            </a:r>
            <a:r>
              <a:rPr lang="en-US" sz="2400" dirty="0" err="1" smtClean="0"/>
              <a:t>DBHealth</a:t>
            </a:r>
            <a:r>
              <a:rPr lang="en-US" sz="2400" dirty="0" smtClean="0"/>
              <a:t> should have HEALTH_CHECK_PROC and HEALTH_CHECK_SET properties</a:t>
            </a:r>
          </a:p>
          <a:p>
            <a:r>
              <a:rPr lang="en-US" sz="2400" dirty="0" smtClean="0"/>
              <a:t>Show me any </a:t>
            </a:r>
            <a:r>
              <a:rPr lang="en-US" sz="2400" dirty="0" err="1" smtClean="0"/>
              <a:t>unindexed</a:t>
            </a:r>
            <a:r>
              <a:rPr lang="en-US" sz="2400" dirty="0" smtClean="0"/>
              <a:t> tables (heap tables with no non-clustered indexes)</a:t>
            </a:r>
          </a:p>
          <a:p>
            <a:r>
              <a:rPr lang="en-US" sz="2400" dirty="0" smtClean="0"/>
              <a:t>Show me any items tagged with a ‘TODO’ extended property</a:t>
            </a:r>
          </a:p>
          <a:p>
            <a:r>
              <a:rPr lang="en-US" sz="2400" dirty="0" smtClean="0"/>
              <a:t>Show me all columns in the database which aren’t actually used (yes, you can do this!)</a:t>
            </a:r>
          </a:p>
        </p:txBody>
      </p:sp>
    </p:spTree>
    <p:extLst>
      <p:ext uri="{BB962C8B-B14F-4D97-AF65-F5344CB8AC3E}">
        <p14:creationId xmlns:p14="http://schemas.microsoft.com/office/powerpoint/2010/main" val="3867185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use this from a client</a:t>
            </a:r>
            <a:endParaRPr lang="en-US" dirty="0"/>
          </a:p>
        </p:txBody>
      </p:sp>
      <p:sp>
        <p:nvSpPr>
          <p:cNvPr id="3" name="Content Placeholder 2"/>
          <p:cNvSpPr>
            <a:spLocks noGrp="1"/>
          </p:cNvSpPr>
          <p:nvPr>
            <p:ph idx="1"/>
          </p:nvPr>
        </p:nvSpPr>
        <p:spPr/>
        <p:txBody>
          <a:bodyPr>
            <a:normAutofit/>
          </a:bodyPr>
          <a:lstStyle/>
          <a:p>
            <a:r>
              <a:rPr lang="en-US" sz="3200" dirty="0" smtClean="0"/>
              <a:t>Health Monitoring</a:t>
            </a:r>
          </a:p>
          <a:p>
            <a:pPr lvl="1"/>
            <a:r>
              <a:rPr lang="en-US" sz="2800" dirty="0" smtClean="0"/>
              <a:t>.NET</a:t>
            </a:r>
          </a:p>
          <a:p>
            <a:r>
              <a:rPr lang="en-US" sz="3200" dirty="0" smtClean="0"/>
              <a:t>Code </a:t>
            </a:r>
            <a:r>
              <a:rPr lang="en-US" sz="3200" dirty="0" smtClean="0"/>
              <a:t>Generation</a:t>
            </a:r>
          </a:p>
          <a:p>
            <a:pPr lvl="1"/>
            <a:r>
              <a:rPr lang="en-US" sz="2800" dirty="0" smtClean="0"/>
              <a:t>T-SQL</a:t>
            </a:r>
            <a:endParaRPr lang="en-US" sz="2800" dirty="0" smtClean="0"/>
          </a:p>
          <a:p>
            <a:pPr lvl="1"/>
            <a:r>
              <a:rPr lang="en-US" sz="2800" dirty="0" smtClean="0"/>
              <a:t>T4</a:t>
            </a:r>
            <a:endParaRPr lang="en-US" sz="2800" dirty="0"/>
          </a:p>
        </p:txBody>
      </p:sp>
    </p:spTree>
    <p:extLst>
      <p:ext uri="{BB962C8B-B14F-4D97-AF65-F5344CB8AC3E}">
        <p14:creationId xmlns:p14="http://schemas.microsoft.com/office/powerpoint/2010/main" val="705965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normAutofit/>
          </a:bodyPr>
          <a:lstStyle/>
          <a:p>
            <a:r>
              <a:rPr lang="en-US" sz="2400" dirty="0" smtClean="0"/>
              <a:t>Email: cade@roux.org</a:t>
            </a:r>
          </a:p>
          <a:p>
            <a:r>
              <a:rPr lang="en-US" sz="2400" dirty="0" smtClean="0"/>
              <a:t>Twitter: @</a:t>
            </a:r>
            <a:r>
              <a:rPr lang="en-US" sz="2400" dirty="0" err="1" smtClean="0"/>
              <a:t>caderoux</a:t>
            </a:r>
            <a:endParaRPr lang="en-US" sz="2400" dirty="0" smtClean="0"/>
          </a:p>
          <a:p>
            <a:r>
              <a:rPr lang="en-US" sz="2400" dirty="0" smtClean="0"/>
              <a:t>Web: </a:t>
            </a:r>
            <a:r>
              <a:rPr lang="en-US" sz="2400" dirty="0" smtClean="0">
                <a:hlinkClick r:id="rId2"/>
              </a:rPr>
              <a:t>http://www.caderoux.com</a:t>
            </a:r>
            <a:endParaRPr lang="en-US" sz="2400" dirty="0" smtClean="0"/>
          </a:p>
          <a:p>
            <a:r>
              <a:rPr lang="en-US" sz="2400" dirty="0" err="1" smtClean="0"/>
              <a:t>SpeakerRate</a:t>
            </a:r>
            <a:r>
              <a:rPr lang="en-US" sz="2400" dirty="0" smtClean="0"/>
              <a:t>: </a:t>
            </a:r>
            <a:r>
              <a:rPr lang="en-US" sz="2400" dirty="0" smtClean="0">
                <a:hlinkClick r:id="rId3"/>
              </a:rPr>
              <a:t>http://speakerrate.com/caderoux</a:t>
            </a:r>
            <a:endParaRPr lang="en-US" sz="2400" dirty="0"/>
          </a:p>
        </p:txBody>
      </p:sp>
    </p:spTree>
    <p:extLst>
      <p:ext uri="{BB962C8B-B14F-4D97-AF65-F5344CB8AC3E}">
        <p14:creationId xmlns:p14="http://schemas.microsoft.com/office/powerpoint/2010/main" val="2525069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2667000" y="4800600"/>
            <a:ext cx="5366790" cy="1323439"/>
          </a:xfrm>
          <a:prstGeom prst="rect">
            <a:avLst/>
          </a:prstGeom>
          <a:noFill/>
        </p:spPr>
        <p:txBody>
          <a:bodyPr wrap="none" rtlCol="0">
            <a:spAutoFit/>
          </a:bodyPr>
          <a:lstStyle/>
          <a:p>
            <a:r>
              <a:rPr lang="en-US" sz="8000" b="1" dirty="0" smtClean="0">
                <a:solidFill>
                  <a:schemeClr val="tx1">
                    <a:lumMod val="85000"/>
                    <a:lumOff val="15000"/>
                  </a:schemeClr>
                </a:solidFill>
                <a:effectLst>
                  <a:glow rad="63500">
                    <a:schemeClr val="accent4">
                      <a:satMod val="175000"/>
                      <a:alpha val="40000"/>
                    </a:schemeClr>
                  </a:glow>
                </a:effectLst>
              </a:rPr>
              <a:t>Start Simple</a:t>
            </a:r>
            <a:endParaRPr lang="en-US" sz="8000" b="1" dirty="0">
              <a:solidFill>
                <a:schemeClr val="tx1">
                  <a:lumMod val="85000"/>
                  <a:lumOff val="15000"/>
                </a:schemeClr>
              </a:solidFill>
              <a:effectLst>
                <a:glow rad="63500">
                  <a:schemeClr val="accent4">
                    <a:satMod val="175000"/>
                    <a:alpha val="40000"/>
                  </a:schemeClr>
                </a:glow>
              </a:effectLst>
            </a:endParaRPr>
          </a:p>
        </p:txBody>
      </p:sp>
    </p:spTree>
    <p:extLst>
      <p:ext uri="{BB962C8B-B14F-4D97-AF65-F5344CB8AC3E}">
        <p14:creationId xmlns:p14="http://schemas.microsoft.com/office/powerpoint/2010/main" val="2217367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143000" y="762000"/>
            <a:ext cx="6417057" cy="5401479"/>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sz="11500" b="1" dirty="0" smtClean="0">
                <a:solidFill>
                  <a:schemeClr val="bg1"/>
                </a:solidFill>
                <a:effectLst>
                  <a:glow rad="127000">
                    <a:schemeClr val="tx1">
                      <a:lumMod val="95000"/>
                      <a:lumOff val="5000"/>
                      <a:alpha val="90000"/>
                    </a:schemeClr>
                  </a:glow>
                </a:effectLst>
              </a:rPr>
              <a:t>Scale</a:t>
            </a:r>
            <a:br>
              <a:rPr lang="en-US" sz="11500" b="1" dirty="0" smtClean="0">
                <a:solidFill>
                  <a:schemeClr val="bg1"/>
                </a:solidFill>
                <a:effectLst>
                  <a:glow rad="127000">
                    <a:schemeClr val="tx1">
                      <a:lumMod val="95000"/>
                      <a:lumOff val="5000"/>
                      <a:alpha val="90000"/>
                    </a:schemeClr>
                  </a:glow>
                </a:effectLst>
              </a:rPr>
            </a:br>
            <a:r>
              <a:rPr lang="en-US" sz="11500" b="1" dirty="0" smtClean="0">
                <a:solidFill>
                  <a:schemeClr val="bg1"/>
                </a:solidFill>
                <a:effectLst>
                  <a:glow rad="127000">
                    <a:schemeClr val="tx1">
                      <a:lumMod val="95000"/>
                      <a:lumOff val="5000"/>
                      <a:alpha val="90000"/>
                    </a:schemeClr>
                  </a:glow>
                </a:effectLst>
              </a:rPr>
              <a:t>the Technique</a:t>
            </a:r>
            <a:endParaRPr lang="en-US" sz="11500" b="1" dirty="0">
              <a:solidFill>
                <a:schemeClr val="bg1"/>
              </a:solidFill>
              <a:effectLst>
                <a:glow rad="127000">
                  <a:schemeClr val="tx1">
                    <a:lumMod val="95000"/>
                    <a:lumOff val="5000"/>
                    <a:alpha val="90000"/>
                  </a:schemeClr>
                </a:glow>
              </a:effectLst>
            </a:endParaRPr>
          </a:p>
        </p:txBody>
      </p:sp>
    </p:spTree>
    <p:extLst>
      <p:ext uri="{BB962C8B-B14F-4D97-AF65-F5344CB8AC3E}">
        <p14:creationId xmlns:p14="http://schemas.microsoft.com/office/powerpoint/2010/main" val="3462998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220578" y="381000"/>
            <a:ext cx="2818913" cy="2585323"/>
          </a:xfrm>
          <a:prstGeom prst="rect">
            <a:avLst/>
          </a:prstGeom>
          <a:noFill/>
        </p:spPr>
        <p:txBody>
          <a:bodyPr wrap="none" rtlCol="0">
            <a:spAutoFit/>
          </a:bodyPr>
          <a:lstStyle/>
          <a:p>
            <a:r>
              <a:rPr lang="en-US" sz="5400" b="1" dirty="0" smtClean="0">
                <a:solidFill>
                  <a:schemeClr val="tx1">
                    <a:lumMod val="85000"/>
                    <a:lumOff val="15000"/>
                  </a:schemeClr>
                </a:solidFill>
                <a:effectLst>
                  <a:glow rad="127000">
                    <a:schemeClr val="bg1">
                      <a:lumMod val="50000"/>
                      <a:alpha val="40000"/>
                    </a:schemeClr>
                  </a:glow>
                </a:effectLst>
              </a:rPr>
              <a:t>Use</a:t>
            </a:r>
          </a:p>
          <a:p>
            <a:r>
              <a:rPr lang="en-US" sz="5400" b="1" dirty="0" smtClean="0">
                <a:solidFill>
                  <a:schemeClr val="tx1">
                    <a:lumMod val="85000"/>
                    <a:lumOff val="15000"/>
                  </a:schemeClr>
                </a:solidFill>
                <a:effectLst>
                  <a:glow rad="127000">
                    <a:schemeClr val="bg1">
                      <a:lumMod val="50000"/>
                      <a:alpha val="40000"/>
                    </a:schemeClr>
                  </a:glow>
                </a:effectLst>
              </a:rPr>
              <a:t>Basic</a:t>
            </a:r>
          </a:p>
          <a:p>
            <a:r>
              <a:rPr lang="en-US" sz="5400" b="1" dirty="0" smtClean="0">
                <a:solidFill>
                  <a:schemeClr val="tx1">
                    <a:lumMod val="85000"/>
                    <a:lumOff val="15000"/>
                  </a:schemeClr>
                </a:solidFill>
                <a:effectLst>
                  <a:glow rad="127000">
                    <a:schemeClr val="bg1">
                      <a:lumMod val="50000"/>
                      <a:alpha val="40000"/>
                    </a:schemeClr>
                  </a:glow>
                </a:effectLst>
              </a:rPr>
              <a:t>Concepts</a:t>
            </a:r>
            <a:endParaRPr lang="en-US" sz="5400" b="1" dirty="0">
              <a:solidFill>
                <a:schemeClr val="tx1">
                  <a:lumMod val="85000"/>
                  <a:lumOff val="15000"/>
                </a:schemeClr>
              </a:solidFill>
              <a:effectLst>
                <a:glow rad="127000">
                  <a:schemeClr val="bg1">
                    <a:lumMod val="50000"/>
                    <a:alpha val="40000"/>
                  </a:schemeClr>
                </a:glow>
              </a:effectLst>
            </a:endParaRPr>
          </a:p>
        </p:txBody>
      </p:sp>
    </p:spTree>
    <p:extLst>
      <p:ext uri="{BB962C8B-B14F-4D97-AF65-F5344CB8AC3E}">
        <p14:creationId xmlns:p14="http://schemas.microsoft.com/office/powerpoint/2010/main" val="416492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2354110" y="1066800"/>
            <a:ext cx="4459843" cy="4154984"/>
          </a:xfrm>
          <a:prstGeom prst="rect">
            <a:avLst/>
          </a:prstGeom>
          <a:noFill/>
        </p:spPr>
        <p:txBody>
          <a:bodyPr wrap="square" rtlCol="0">
            <a:spAutoFit/>
          </a:bodyPr>
          <a:lstStyle/>
          <a:p>
            <a:pPr algn="ctr"/>
            <a:r>
              <a:rPr lang="en-US" sz="8800" b="1" dirty="0" smtClean="0">
                <a:solidFill>
                  <a:schemeClr val="bg1"/>
                </a:solidFill>
                <a:effectLst>
                  <a:glow rad="127000">
                    <a:schemeClr val="tx1">
                      <a:lumMod val="95000"/>
                      <a:lumOff val="5000"/>
                      <a:alpha val="90000"/>
                    </a:schemeClr>
                  </a:glow>
                  <a:outerShdw blurRad="50800" dist="38100" dir="8100000" algn="tr" rotWithShape="0">
                    <a:schemeClr val="tx1">
                      <a:alpha val="40000"/>
                    </a:schemeClr>
                  </a:outerShdw>
                </a:effectLst>
              </a:rPr>
              <a:t>Expand to Systems</a:t>
            </a:r>
            <a:endParaRPr lang="en-US" sz="8800" b="1" dirty="0">
              <a:solidFill>
                <a:schemeClr val="bg1"/>
              </a:solidFill>
              <a:effectLst>
                <a:glow rad="127000">
                  <a:schemeClr val="tx1">
                    <a:lumMod val="95000"/>
                    <a:lumOff val="5000"/>
                    <a:alpha val="90000"/>
                  </a:schemeClr>
                </a:glow>
                <a:outerShdw blurRad="50800" dist="38100" dir="8100000" algn="tr" rotWithShape="0">
                  <a:schemeClr val="tx1">
                    <a:alpha val="40000"/>
                  </a:schemeClr>
                </a:outerShdw>
              </a:effectLst>
            </a:endParaRPr>
          </a:p>
        </p:txBody>
      </p:sp>
    </p:spTree>
    <p:extLst>
      <p:ext uri="{BB962C8B-B14F-4D97-AF65-F5344CB8AC3E}">
        <p14:creationId xmlns:p14="http://schemas.microsoft.com/office/powerpoint/2010/main" val="3188894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solidFill>
                  <a:schemeClr val="bg1"/>
                </a:solidFill>
              </a:rPr>
              <a:t>Mixing Metaphors – We’re Going Down a Rabbit Hole</a:t>
            </a:r>
            <a:endParaRPr lang="en-US" sz="2400" dirty="0">
              <a:solidFill>
                <a:schemeClr val="bg1"/>
              </a:solidFill>
            </a:endParaRPr>
          </a:p>
        </p:txBody>
      </p:sp>
      <p:sp>
        <p:nvSpPr>
          <p:cNvPr id="4" name="Text Placeholder 3"/>
          <p:cNvSpPr>
            <a:spLocks noGrp="1"/>
          </p:cNvSpPr>
          <p:nvPr>
            <p:ph type="body" sz="half" idx="2"/>
          </p:nvPr>
        </p:nvSpPr>
        <p:spPr/>
        <p:txBody>
          <a:bodyPr>
            <a:normAutofit/>
          </a:bodyPr>
          <a:lstStyle/>
          <a:p>
            <a:r>
              <a:rPr lang="en-US" sz="2000" dirty="0" smtClean="0">
                <a:solidFill>
                  <a:schemeClr val="bg1"/>
                </a:solidFill>
              </a:rPr>
              <a:t>Pam: And </a:t>
            </a:r>
            <a:r>
              <a:rPr lang="en-US" sz="2000" dirty="0">
                <a:solidFill>
                  <a:schemeClr val="bg1"/>
                </a:solidFill>
              </a:rPr>
              <a:t>then outta that cake pops another stripper holding a smaller cake and then an even smaller stripper pops outta that one</a:t>
            </a:r>
            <a:r>
              <a:rPr lang="en-US" sz="2000" dirty="0" smtClean="0">
                <a:solidFill>
                  <a:schemeClr val="bg1"/>
                </a:solidFill>
              </a:rPr>
              <a:t>.</a:t>
            </a:r>
          </a:p>
          <a:p>
            <a:endParaRPr lang="en-US" sz="2000" dirty="0">
              <a:solidFill>
                <a:schemeClr val="bg1"/>
              </a:solidFill>
            </a:endParaRPr>
          </a:p>
          <a:p>
            <a:r>
              <a:rPr lang="en-US" sz="2000" dirty="0" smtClean="0">
                <a:solidFill>
                  <a:schemeClr val="bg1"/>
                </a:solidFill>
              </a:rPr>
              <a:t>Michael: </a:t>
            </a:r>
            <a:r>
              <a:rPr lang="en-US" sz="2000" dirty="0">
                <a:solidFill>
                  <a:schemeClr val="bg1"/>
                </a:solidFill>
              </a:rPr>
              <a:t>What is that smaller stripper holding</a:t>
            </a:r>
            <a:r>
              <a:rPr lang="en-US" sz="2000" dirty="0" smtClean="0">
                <a:solidFill>
                  <a:schemeClr val="bg1"/>
                </a:solidFill>
              </a:rPr>
              <a:t>?</a:t>
            </a:r>
          </a:p>
          <a:p>
            <a:endParaRPr lang="en-US" sz="2000" dirty="0">
              <a:solidFill>
                <a:schemeClr val="bg1"/>
              </a:solidFill>
            </a:endParaRPr>
          </a:p>
          <a:p>
            <a:r>
              <a:rPr lang="en-US" sz="2000" dirty="0" smtClean="0">
                <a:solidFill>
                  <a:schemeClr val="bg1"/>
                </a:solidFill>
              </a:rPr>
              <a:t>Pam: </a:t>
            </a:r>
            <a:r>
              <a:rPr lang="en-US" sz="2000" dirty="0">
                <a:solidFill>
                  <a:schemeClr val="bg1"/>
                </a:solidFill>
              </a:rPr>
              <a:t>A cupcake! It's cupcakes and strippers all the way down.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81000"/>
            <a:ext cx="48768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096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228600" y="5528101"/>
            <a:ext cx="4051045" cy="1015663"/>
          </a:xfrm>
          <a:prstGeom prst="rect">
            <a:avLst/>
          </a:prstGeom>
          <a:noFill/>
        </p:spPr>
        <p:txBody>
          <a:bodyPr wrap="none" rtlCol="0">
            <a:spAutoFit/>
          </a:bodyPr>
          <a:lstStyle/>
          <a:p>
            <a:r>
              <a:rPr lang="en-US" sz="6000" b="1" dirty="0" smtClean="0">
                <a:solidFill>
                  <a:schemeClr val="bg1">
                    <a:lumMod val="65000"/>
                  </a:schemeClr>
                </a:solidFill>
                <a:effectLst>
                  <a:glow rad="63500">
                    <a:schemeClr val="bg1">
                      <a:alpha val="90000"/>
                    </a:schemeClr>
                  </a:glow>
                </a:effectLst>
              </a:rPr>
              <a:t>Avoid Injury</a:t>
            </a:r>
            <a:endParaRPr lang="en-US" sz="6000" b="1" dirty="0">
              <a:solidFill>
                <a:schemeClr val="bg1">
                  <a:lumMod val="65000"/>
                </a:schemeClr>
              </a:solidFill>
              <a:effectLst>
                <a:glow rad="63500">
                  <a:schemeClr val="bg1">
                    <a:alpha val="90000"/>
                  </a:schemeClr>
                </a:glow>
              </a:effectLst>
            </a:endParaRPr>
          </a:p>
        </p:txBody>
      </p:sp>
    </p:spTree>
    <p:extLst>
      <p:ext uri="{BB962C8B-B14F-4D97-AF65-F5344CB8AC3E}">
        <p14:creationId xmlns:p14="http://schemas.microsoft.com/office/powerpoint/2010/main" val="3677809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219200" y="274638"/>
            <a:ext cx="7467600" cy="1143000"/>
          </a:xfrm>
        </p:spPr>
        <p:txBody>
          <a:bodyPr>
            <a:normAutofit/>
          </a:bodyPr>
          <a:lstStyle/>
          <a:p>
            <a:r>
              <a:rPr lang="en-US" sz="4000" b="1" dirty="0" smtClean="0">
                <a:solidFill>
                  <a:schemeClr val="tx2">
                    <a:lumMod val="50000"/>
                  </a:schemeClr>
                </a:solidFill>
                <a:effectLst>
                  <a:outerShdw blurRad="38100" dist="38100" dir="2700000" algn="tl">
                    <a:srgbClr val="000000">
                      <a:alpha val="43137"/>
                    </a:srgbClr>
                  </a:outerShdw>
                </a:effectLst>
              </a:rPr>
              <a:t>Metadata has always been there</a:t>
            </a:r>
            <a:endParaRPr lang="en-US" sz="4000" b="1" dirty="0">
              <a:solidFill>
                <a:schemeClr val="tx2">
                  <a:lumMod val="50000"/>
                </a:schemeClr>
              </a:solidFill>
              <a:effectLst>
                <a:outerShdw blurRad="38100" dist="38100" dir="2700000" algn="tl">
                  <a:srgbClr val="000000">
                    <a:alpha val="43137"/>
                  </a:srgbClr>
                </a:outerShdw>
              </a:effectLst>
            </a:endParaRPr>
          </a:p>
        </p:txBody>
      </p:sp>
      <p:sp>
        <p:nvSpPr>
          <p:cNvPr id="6" name="Content Placeholder 5"/>
          <p:cNvSpPr>
            <a:spLocks noGrp="1"/>
          </p:cNvSpPr>
          <p:nvPr>
            <p:ph idx="1"/>
          </p:nvPr>
        </p:nvSpPr>
        <p:spPr>
          <a:xfrm>
            <a:off x="3200400" y="1295400"/>
            <a:ext cx="5715000" cy="2286000"/>
          </a:xfrm>
        </p:spPr>
        <p:txBody>
          <a:bodyPr>
            <a:normAutofit/>
          </a:bodyPr>
          <a:lstStyle/>
          <a:p>
            <a:pPr marL="0" indent="0">
              <a:buNone/>
            </a:pPr>
            <a:r>
              <a:rPr lang="en-US" b="1" dirty="0" err="1" smtClean="0">
                <a:solidFill>
                  <a:schemeClr val="tx2">
                    <a:lumMod val="50000"/>
                  </a:schemeClr>
                </a:solidFill>
                <a:effectLst>
                  <a:outerShdw blurRad="38100" dist="38100" dir="2700000" algn="tl">
                    <a:srgbClr val="000000">
                      <a:alpha val="43137"/>
                    </a:srgbClr>
                  </a:outerShdw>
                </a:effectLst>
              </a:rPr>
              <a:t>Codd</a:t>
            </a:r>
            <a:r>
              <a:rPr lang="en-US" b="1" dirty="0" smtClean="0">
                <a:solidFill>
                  <a:schemeClr val="tx2">
                    <a:lumMod val="50000"/>
                  </a:schemeClr>
                </a:solidFill>
                <a:effectLst>
                  <a:outerShdw blurRad="38100" dist="38100" dir="2700000" algn="tl">
                    <a:srgbClr val="000000">
                      <a:alpha val="43137"/>
                    </a:srgbClr>
                  </a:outerShdw>
                </a:effectLst>
              </a:rPr>
              <a:t> Rule #0: The RDBMS must use the relational facilities to manage the database</a:t>
            </a:r>
          </a:p>
        </p:txBody>
      </p:sp>
    </p:spTree>
    <p:extLst>
      <p:ext uri="{BB962C8B-B14F-4D97-AF65-F5344CB8AC3E}">
        <p14:creationId xmlns:p14="http://schemas.microsoft.com/office/powerpoint/2010/main" val="218036983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9541</TotalTime>
  <Words>2592</Words>
  <Application>Microsoft Office PowerPoint</Application>
  <PresentationFormat>On-screen Show (4:3)</PresentationFormat>
  <Paragraphs>201</Paragraphs>
  <Slides>29</Slides>
  <Notes>28</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Office Theme</vt:lpstr>
      <vt:lpstr>Perspective</vt:lpstr>
      <vt:lpstr>Get a Lever and Pick Any Turtle: Lifting with Metadata</vt:lpstr>
      <vt:lpstr>PowerPoint Presentation</vt:lpstr>
      <vt:lpstr>PowerPoint Presentation</vt:lpstr>
      <vt:lpstr>PowerPoint Presentation</vt:lpstr>
      <vt:lpstr>PowerPoint Presentation</vt:lpstr>
      <vt:lpstr>PowerPoint Presentation</vt:lpstr>
      <vt:lpstr>Mixing Metaphors – We’re Going Down a Rabbit Hole</vt:lpstr>
      <vt:lpstr>PowerPoint Presentation</vt:lpstr>
      <vt:lpstr>Metadata has always been there</vt:lpstr>
      <vt:lpstr>Metadata has always been there</vt:lpstr>
      <vt:lpstr>PowerPoint Presentation</vt:lpstr>
      <vt:lpstr>PowerPoint Presentation</vt:lpstr>
      <vt:lpstr>SQL Server Basic Metadata Services</vt:lpstr>
      <vt:lpstr>SQL Server Extended Properties</vt:lpstr>
      <vt:lpstr>DBMeta.Properties</vt:lpstr>
      <vt:lpstr>DBMeta.AddXP, UpdateXP, DropXP</vt:lpstr>
      <vt:lpstr>DBMeta</vt:lpstr>
      <vt:lpstr>DBHealth</vt:lpstr>
      <vt:lpstr>Demo Data</vt:lpstr>
      <vt:lpstr>Let’s Make Up Some DBA Rules</vt:lpstr>
      <vt:lpstr>Rule #0</vt:lpstr>
      <vt:lpstr>Rule #1</vt:lpstr>
      <vt:lpstr>Rule #2</vt:lpstr>
      <vt:lpstr>Rule #3</vt:lpstr>
      <vt:lpstr>What about exclusions?</vt:lpstr>
      <vt:lpstr>Now we have a bunch of rules</vt:lpstr>
      <vt:lpstr>Ideas For Rules</vt:lpstr>
      <vt:lpstr>Let’s use this from a client</vt:lpstr>
      <vt:lpstr>Contact</vt:lpstr>
    </vt:vector>
  </TitlesOfParts>
  <Company>Cade Roux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a Lever and Pick Any Turtle: Lifting with Metadata</dc:title>
  <dc:creator>Cade Roux</dc:creator>
  <cp:lastModifiedBy>Cade Roux</cp:lastModifiedBy>
  <cp:revision>112</cp:revision>
  <dcterms:created xsi:type="dcterms:W3CDTF">2010-08-19T20:31:34Z</dcterms:created>
  <dcterms:modified xsi:type="dcterms:W3CDTF">2010-09-14T05:41:12Z</dcterms:modified>
</cp:coreProperties>
</file>